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72" r:id="rId5"/>
    <p:sldId id="259" r:id="rId6"/>
    <p:sldId id="260" r:id="rId7"/>
    <p:sldId id="261" r:id="rId8"/>
    <p:sldId id="268" r:id="rId9"/>
    <p:sldId id="269" r:id="rId10"/>
    <p:sldId id="271" r:id="rId11"/>
    <p:sldId id="262" r:id="rId12"/>
    <p:sldId id="276" r:id="rId13"/>
    <p:sldId id="273" r:id="rId14"/>
    <p:sldId id="274" r:id="rId15"/>
  </p:sldIdLst>
  <p:sldSz cx="9144000" cy="6858000" type="screen4x3"/>
  <p:notesSz cx="9902825" cy="6770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91224" cy="338535"/>
          </a:xfrm>
          <a:prstGeom prst="rect">
            <a:avLst/>
          </a:prstGeom>
        </p:spPr>
        <p:txBody>
          <a:bodyPr vert="horz" lIns="91833" tIns="45917" rIns="91833" bIns="459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09310" y="0"/>
            <a:ext cx="4291224" cy="338535"/>
          </a:xfrm>
          <a:prstGeom prst="rect">
            <a:avLst/>
          </a:prstGeom>
        </p:spPr>
        <p:txBody>
          <a:bodyPr vert="horz" lIns="91833" tIns="45917" rIns="91833" bIns="45917" rtlCol="0"/>
          <a:lstStyle>
            <a:lvl1pPr algn="r">
              <a:defRPr sz="1200"/>
            </a:lvl1pPr>
          </a:lstStyle>
          <a:p>
            <a:fld id="{028DF29E-5CA8-4085-8B5E-D2048CBAC809}" type="datetimeFigureOut">
              <a:rPr kumimoji="1" lang="ja-JP" altLang="en-US" smtClean="0"/>
              <a:t>2021/2/17</a:t>
            </a:fld>
            <a:endParaRPr kumimoji="1" lang="ja-JP" altLang="en-US"/>
          </a:p>
        </p:txBody>
      </p:sp>
      <p:sp>
        <p:nvSpPr>
          <p:cNvPr id="4" name="スライド イメージ プレースホルダー 3"/>
          <p:cNvSpPr>
            <a:spLocks noGrp="1" noRot="1" noChangeAspect="1"/>
          </p:cNvSpPr>
          <p:nvPr>
            <p:ph type="sldImg" idx="2"/>
          </p:nvPr>
        </p:nvSpPr>
        <p:spPr>
          <a:xfrm>
            <a:off x="3259138" y="508000"/>
            <a:ext cx="3384550" cy="2538413"/>
          </a:xfrm>
          <a:prstGeom prst="rect">
            <a:avLst/>
          </a:prstGeom>
          <a:noFill/>
          <a:ln w="12700">
            <a:solidFill>
              <a:prstClr val="black"/>
            </a:solidFill>
          </a:ln>
        </p:spPr>
        <p:txBody>
          <a:bodyPr vert="horz" lIns="91833" tIns="45917" rIns="91833" bIns="45917" rtlCol="0" anchor="ctr"/>
          <a:lstStyle/>
          <a:p>
            <a:endParaRPr lang="ja-JP" altLang="en-US"/>
          </a:p>
        </p:txBody>
      </p:sp>
      <p:sp>
        <p:nvSpPr>
          <p:cNvPr id="5" name="ノート プレースホルダー 4"/>
          <p:cNvSpPr>
            <a:spLocks noGrp="1"/>
          </p:cNvSpPr>
          <p:nvPr>
            <p:ph type="body" sz="quarter" idx="3"/>
          </p:nvPr>
        </p:nvSpPr>
        <p:spPr>
          <a:xfrm>
            <a:off x="990284" y="3216078"/>
            <a:ext cx="7922259" cy="3046809"/>
          </a:xfrm>
          <a:prstGeom prst="rect">
            <a:avLst/>
          </a:prstGeom>
        </p:spPr>
        <p:txBody>
          <a:bodyPr vert="horz" lIns="91833" tIns="45917" rIns="91833" bIns="459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30978"/>
            <a:ext cx="4291224" cy="338535"/>
          </a:xfrm>
          <a:prstGeom prst="rect">
            <a:avLst/>
          </a:prstGeom>
        </p:spPr>
        <p:txBody>
          <a:bodyPr vert="horz" lIns="91833" tIns="45917" rIns="91833" bIns="459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09310" y="6430978"/>
            <a:ext cx="4291224" cy="338535"/>
          </a:xfrm>
          <a:prstGeom prst="rect">
            <a:avLst/>
          </a:prstGeom>
        </p:spPr>
        <p:txBody>
          <a:bodyPr vert="horz" lIns="91833" tIns="45917" rIns="91833" bIns="45917" rtlCol="0" anchor="b"/>
          <a:lstStyle>
            <a:lvl1pPr algn="r">
              <a:defRPr sz="1200"/>
            </a:lvl1pPr>
          </a:lstStyle>
          <a:p>
            <a:fld id="{196D2C94-C698-4EC1-ABE3-3E9AF808BCEB}" type="slidenum">
              <a:rPr kumimoji="1" lang="ja-JP" altLang="en-US" smtClean="0"/>
              <a:t>‹#›</a:t>
            </a:fld>
            <a:endParaRPr kumimoji="1" lang="ja-JP" altLang="en-US"/>
          </a:p>
        </p:txBody>
      </p:sp>
    </p:spTree>
    <p:extLst>
      <p:ext uri="{BB962C8B-B14F-4D97-AF65-F5344CB8AC3E}">
        <p14:creationId xmlns:p14="http://schemas.microsoft.com/office/powerpoint/2010/main" val="598949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6D2C94-C698-4EC1-ABE3-3E9AF808BCEB}" type="slidenum">
              <a:rPr kumimoji="1" lang="ja-JP" altLang="en-US" smtClean="0"/>
              <a:t>1</a:t>
            </a:fld>
            <a:endParaRPr kumimoji="1" lang="ja-JP" altLang="en-US"/>
          </a:p>
        </p:txBody>
      </p:sp>
    </p:spTree>
    <p:extLst>
      <p:ext uri="{BB962C8B-B14F-4D97-AF65-F5344CB8AC3E}">
        <p14:creationId xmlns:p14="http://schemas.microsoft.com/office/powerpoint/2010/main" val="287024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6D2C94-C698-4EC1-ABE3-3E9AF808BCEB}" type="slidenum">
              <a:rPr kumimoji="1" lang="ja-JP" altLang="en-US" smtClean="0"/>
              <a:t>6</a:t>
            </a:fld>
            <a:endParaRPr kumimoji="1" lang="ja-JP" altLang="en-US"/>
          </a:p>
        </p:txBody>
      </p:sp>
    </p:spTree>
    <p:extLst>
      <p:ext uri="{BB962C8B-B14F-4D97-AF65-F5344CB8AC3E}">
        <p14:creationId xmlns:p14="http://schemas.microsoft.com/office/powerpoint/2010/main" val="356744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6D2C94-C698-4EC1-ABE3-3E9AF808BCEB}" type="slidenum">
              <a:rPr kumimoji="1" lang="ja-JP" altLang="en-US" smtClean="0"/>
              <a:t>7</a:t>
            </a:fld>
            <a:endParaRPr kumimoji="1" lang="ja-JP" altLang="en-US"/>
          </a:p>
        </p:txBody>
      </p:sp>
    </p:spTree>
    <p:extLst>
      <p:ext uri="{BB962C8B-B14F-4D97-AF65-F5344CB8AC3E}">
        <p14:creationId xmlns:p14="http://schemas.microsoft.com/office/powerpoint/2010/main" val="324416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2C6F13D-303C-4117-93EC-983D20D107F6}" type="datetime1">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362516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3ADC8BA-6F10-4449-96B5-6C46A680162B}" type="datetime1">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67728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08E401-753E-43DA-989A-F75C6852D119}" type="datetime1">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32722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F46923-E91E-44E8-9562-EFED641AE887}" type="datetime1">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166966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FE57118-F4F9-4AF9-9A66-B39A83EDEE20}" type="datetime1">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317164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7D0AFFC-3936-4DA1-90A5-521F888EE5C0}" type="datetime1">
              <a:rPr kumimoji="1" lang="ja-JP" altLang="en-US" smtClean="0"/>
              <a:t>2021/2/17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49160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AAC0CF4-44A2-44E8-B0CD-2D83F7D4744A}" type="datetime1">
              <a:rPr kumimoji="1" lang="ja-JP" altLang="en-US" smtClean="0"/>
              <a:t>2021/2/17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33004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46EB123-1C77-4715-9415-D05AC90D0167}" type="datetime1">
              <a:rPr kumimoji="1" lang="ja-JP" altLang="en-US" smtClean="0"/>
              <a:t>2021/2/17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204759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01209A2-1F50-4346-8F0F-663A7D13945A}" type="datetime1">
              <a:rPr kumimoji="1" lang="ja-JP" altLang="en-US" smtClean="0"/>
              <a:t>2021/2/17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87428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2BB8A1C-8D30-4CE4-A203-35EE29C3B3BB}" type="datetime1">
              <a:rPr kumimoji="1" lang="ja-JP" altLang="en-US" smtClean="0"/>
              <a:t>2021/2/17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145562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94B65D7-D7F5-4396-BCE6-B8AD0239E552}" type="datetime1">
              <a:rPr kumimoji="1" lang="ja-JP" altLang="en-US" smtClean="0"/>
              <a:t>2021/2/17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48139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57027-0B31-4FAE-B70E-C926987B20B4}" type="datetime1">
              <a:rPr kumimoji="1" lang="ja-JP" altLang="en-US" smtClean="0"/>
              <a:t>2021/2/17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7BEB6-1FE5-4B6F-81D5-175F1D4B3BC6}" type="slidenum">
              <a:rPr kumimoji="1" lang="ja-JP" altLang="en-US" smtClean="0"/>
              <a:t>‹#›</a:t>
            </a:fld>
            <a:endParaRPr kumimoji="1" lang="ja-JP" altLang="en-US"/>
          </a:p>
        </p:txBody>
      </p:sp>
    </p:spTree>
    <p:extLst>
      <p:ext uri="{BB962C8B-B14F-4D97-AF65-F5344CB8AC3E}">
        <p14:creationId xmlns:p14="http://schemas.microsoft.com/office/powerpoint/2010/main" val="10079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96752"/>
            <a:ext cx="7772400" cy="1899642"/>
          </a:xfrm>
        </p:spPr>
        <p:txBody>
          <a:bodyPr>
            <a:normAutofit/>
          </a:bodyPr>
          <a:lstStyle/>
          <a:p>
            <a:r>
              <a:rPr kumimoji="1" lang="en-US" altLang="ja-JP" dirty="0">
                <a:solidFill>
                  <a:schemeClr val="tx2"/>
                </a:solidFill>
                <a:latin typeface="HG丸ｺﾞｼｯｸM-PRO" panose="020F0600000000000000" pitchFamily="50" charset="-128"/>
                <a:ea typeface="HG丸ｺﾞｼｯｸM-PRO" panose="020F0600000000000000" pitchFamily="50" charset="-128"/>
              </a:rPr>
              <a:t>20</a:t>
            </a:r>
            <a:r>
              <a:rPr lang="en-US" altLang="ja-JP" dirty="0">
                <a:solidFill>
                  <a:schemeClr val="tx2"/>
                </a:solidFill>
                <a:latin typeface="HG丸ｺﾞｼｯｸM-PRO" panose="020F0600000000000000" pitchFamily="50" charset="-128"/>
                <a:ea typeface="HG丸ｺﾞｼｯｸM-PRO" panose="020F0600000000000000" pitchFamily="50" charset="-128"/>
              </a:rPr>
              <a:t>20</a:t>
            </a:r>
            <a:r>
              <a:rPr kumimoji="1" lang="ja-JP" altLang="en-US" dirty="0">
                <a:solidFill>
                  <a:schemeClr val="tx2"/>
                </a:solidFill>
                <a:latin typeface="HG丸ｺﾞｼｯｸM-PRO" panose="020F0600000000000000" pitchFamily="50" charset="-128"/>
                <a:ea typeface="HG丸ｺﾞｼｯｸM-PRO" panose="020F0600000000000000" pitchFamily="50" charset="-128"/>
              </a:rPr>
              <a:t>年度</a:t>
            </a:r>
            <a:br>
              <a:rPr kumimoji="1" lang="en-US" altLang="ja-JP" dirty="0">
                <a:solidFill>
                  <a:schemeClr val="tx2"/>
                </a:solidFill>
                <a:latin typeface="HG丸ｺﾞｼｯｸM-PRO" panose="020F0600000000000000" pitchFamily="50" charset="-128"/>
                <a:ea typeface="HG丸ｺﾞｼｯｸM-PRO" panose="020F0600000000000000" pitchFamily="50" charset="-128"/>
              </a:rPr>
            </a:br>
            <a:r>
              <a:rPr lang="ja-JP" altLang="en-US" dirty="0">
                <a:solidFill>
                  <a:schemeClr val="tx2"/>
                </a:solidFill>
                <a:latin typeface="HG丸ｺﾞｼｯｸM-PRO" panose="020F0600000000000000" pitchFamily="50" charset="-128"/>
                <a:ea typeface="HG丸ｺﾞｼｯｸM-PRO" panose="020F0600000000000000" pitchFamily="50" charset="-128"/>
              </a:rPr>
              <a:t>岡山地域セミナー活動報告</a:t>
            </a:r>
            <a:endParaRPr kumimoji="1" lang="ja-JP" altLang="en-US" dirty="0">
              <a:solidFill>
                <a:schemeClr val="tx2"/>
              </a:solidFill>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371600" y="3886200"/>
            <a:ext cx="6400800" cy="2063080"/>
          </a:xfrm>
        </p:spPr>
        <p:txBody>
          <a:bodyPr>
            <a:normAutofit fontScale="92500" lnSpcReduction="10000"/>
          </a:bodyPr>
          <a:lstStyle/>
          <a:p>
            <a:r>
              <a:rPr kumimoji="1" lang="en-US" altLang="ja-JP" dirty="0">
                <a:solidFill>
                  <a:schemeClr val="tx2"/>
                </a:solidFill>
              </a:rPr>
              <a:t>(</a:t>
            </a:r>
            <a:r>
              <a:rPr kumimoji="1" lang="ja-JP" altLang="en-US" dirty="0">
                <a:solidFill>
                  <a:schemeClr val="tx2"/>
                </a:solidFill>
              </a:rPr>
              <a:t>公社</a:t>
            </a:r>
            <a:r>
              <a:rPr kumimoji="1" lang="en-US" altLang="ja-JP" dirty="0">
                <a:solidFill>
                  <a:schemeClr val="tx2"/>
                </a:solidFill>
              </a:rPr>
              <a:t>)</a:t>
            </a:r>
            <a:r>
              <a:rPr kumimoji="1" lang="ja-JP" altLang="en-US" dirty="0">
                <a:solidFill>
                  <a:schemeClr val="tx2"/>
                </a:solidFill>
              </a:rPr>
              <a:t>地盤工学会中国支部</a:t>
            </a:r>
            <a:endParaRPr kumimoji="1" lang="en-US" altLang="ja-JP" dirty="0">
              <a:solidFill>
                <a:schemeClr val="tx2"/>
              </a:solidFill>
            </a:endParaRPr>
          </a:p>
          <a:p>
            <a:r>
              <a:rPr lang="ja-JP" altLang="en-US" dirty="0">
                <a:solidFill>
                  <a:schemeClr val="tx2"/>
                </a:solidFill>
              </a:rPr>
              <a:t>岡山地域セミナー</a:t>
            </a:r>
            <a:endParaRPr lang="en-US" altLang="ja-JP" dirty="0">
              <a:solidFill>
                <a:schemeClr val="tx2"/>
              </a:solidFill>
            </a:endParaRPr>
          </a:p>
          <a:p>
            <a:r>
              <a:rPr kumimoji="1" lang="ja-JP" altLang="en-US" dirty="0">
                <a:solidFill>
                  <a:schemeClr val="tx2"/>
                </a:solidFill>
              </a:rPr>
              <a:t>セミナー長　　西垣　誠</a:t>
            </a:r>
            <a:endParaRPr kumimoji="1" lang="en-US" altLang="ja-JP" dirty="0">
              <a:solidFill>
                <a:schemeClr val="tx2"/>
              </a:solidFill>
            </a:endParaRPr>
          </a:p>
          <a:p>
            <a:pPr algn="l"/>
            <a:r>
              <a:rPr lang="ja-JP" altLang="en-US" dirty="0">
                <a:solidFill>
                  <a:schemeClr val="tx2"/>
                </a:solidFill>
              </a:rPr>
              <a:t>　　　　　 幹事長　　　　根本　雅夫　</a:t>
            </a:r>
            <a:endParaRPr kumimoji="1" lang="ja-JP" altLang="en-US" dirty="0">
              <a:solidFill>
                <a:schemeClr val="tx2"/>
              </a:solidFill>
            </a:endParaRPr>
          </a:p>
        </p:txBody>
      </p:sp>
      <p:sp>
        <p:nvSpPr>
          <p:cNvPr id="4" name="スライド番号プレースホルダー 3"/>
          <p:cNvSpPr>
            <a:spLocks noGrp="1"/>
          </p:cNvSpPr>
          <p:nvPr>
            <p:ph type="sldNum" sz="quarter" idx="12"/>
          </p:nvPr>
        </p:nvSpPr>
        <p:spPr/>
        <p:txBody>
          <a:bodyPr/>
          <a:lstStyle/>
          <a:p>
            <a:fld id="{5DA7BEB6-1FE5-4B6F-81D5-175F1D4B3BC6}" type="slidenum">
              <a:rPr kumimoji="1" lang="ja-JP" altLang="en-US" smtClean="0"/>
              <a:t>1</a:t>
            </a:fld>
            <a:endParaRPr kumimoji="1" lang="ja-JP" altLang="en-US"/>
          </a:p>
        </p:txBody>
      </p:sp>
    </p:spTree>
    <p:extLst>
      <p:ext uri="{BB962C8B-B14F-4D97-AF65-F5344CB8AC3E}">
        <p14:creationId xmlns:p14="http://schemas.microsoft.com/office/powerpoint/2010/main" val="274345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229600" cy="5688632"/>
          </a:xfrm>
        </p:spPr>
        <p:txBody>
          <a:bodyPr>
            <a:normAutofit/>
          </a:bodyPr>
          <a:lstStyle/>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a:solidFill>
                  <a:schemeClr val="tx2"/>
                </a:solidFill>
                <a:latin typeface="HG丸ｺﾞｼｯｸM-PRO" panose="020F0600000000000000" pitchFamily="50" charset="-128"/>
                <a:ea typeface="HG丸ｺﾞｼｯｸM-PRO" panose="020F0600000000000000" pitchFamily="50" charset="-128"/>
              </a:rPr>
              <a:t>　　　</a:t>
            </a:r>
            <a:r>
              <a:rPr lang="ja-JP" altLang="en-US" sz="1400" dirty="0">
                <a:solidFill>
                  <a:schemeClr val="tx2"/>
                </a:solidFill>
                <a:latin typeface="HG丸ｺﾞｼｯｸM-PRO" panose="020F0600000000000000" pitchFamily="50" charset="-128"/>
                <a:ea typeface="HG丸ｺﾞｼｯｸM-PRO" panose="020F0600000000000000" pitchFamily="50" charset="-128"/>
              </a:rPr>
              <a:t>見学会概要説明　　</a:t>
            </a:r>
            <a:r>
              <a:rPr kumimoji="1" lang="ja-JP" altLang="en-US" sz="1400" dirty="0">
                <a:solidFill>
                  <a:schemeClr val="tx2"/>
                </a:solidFill>
                <a:latin typeface="HG丸ｺﾞｼｯｸM-PRO" panose="020F0600000000000000" pitchFamily="50" charset="-128"/>
                <a:ea typeface="HG丸ｺﾞｼｯｸM-PRO" panose="020F0600000000000000" pitchFamily="50" charset="-128"/>
              </a:rPr>
              <a:t>　　　　</a:t>
            </a:r>
            <a:r>
              <a:rPr lang="ja-JP" altLang="en-US" sz="1400" dirty="0">
                <a:solidFill>
                  <a:schemeClr val="tx2"/>
                </a:solidFill>
                <a:latin typeface="HG丸ｺﾞｼｯｸM-PRO" panose="020F0600000000000000" pitchFamily="50" charset="-128"/>
                <a:ea typeface="HG丸ｺﾞｼｯｸM-PRO" panose="020F0600000000000000" pitchFamily="50" charset="-128"/>
              </a:rPr>
              <a:t>中新統地すべり災害現場見学　　　浅海性中新統砂岩、沖合の中　　　　　　　　　　　　　　　　　　</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新統泥岩見学</a:t>
            </a: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a:solidFill>
                  <a:schemeClr val="tx2"/>
                </a:solidFill>
                <a:latin typeface="HG丸ｺﾞｼｯｸM-PRO" panose="020F0600000000000000" pitchFamily="50" charset="-128"/>
                <a:ea typeface="HG丸ｺﾞｼｯｸM-PRO" panose="020F0600000000000000" pitchFamily="50" charset="-128"/>
              </a:rPr>
              <a:t>　　　</a:t>
            </a:r>
            <a:r>
              <a:rPr lang="ja-JP" altLang="en-US" sz="1400" dirty="0">
                <a:solidFill>
                  <a:schemeClr val="tx2"/>
                </a:solidFill>
                <a:latin typeface="HG丸ｺﾞｼｯｸM-PRO" panose="020F0600000000000000" pitchFamily="50" charset="-128"/>
                <a:ea typeface="HG丸ｺﾞｼｯｸM-PRO" panose="020F0600000000000000" pitchFamily="50" charset="-128"/>
              </a:rPr>
              <a:t>中新統砂岩に貫入する中新世後期の弥高山玄武岩見学　　　　　　　　　　　集合写真</a:t>
            </a: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p>
          <a:p>
            <a:pPr marL="0" indent="0">
              <a:buNone/>
            </a:pPr>
            <a:endParaRPr kumimoji="1" lang="ja-JP" altLang="en-US" dirty="0"/>
          </a:p>
        </p:txBody>
      </p:sp>
      <p:sp>
        <p:nvSpPr>
          <p:cNvPr id="2" name="タイトル 1"/>
          <p:cNvSpPr>
            <a:spLocks noGrp="1"/>
          </p:cNvSpPr>
          <p:nvPr>
            <p:ph type="title"/>
          </p:nvPr>
        </p:nvSpPr>
        <p:spPr>
          <a:xfrm>
            <a:off x="457200" y="404664"/>
            <a:ext cx="8229600" cy="576064"/>
          </a:xfrm>
        </p:spPr>
        <p:txBody>
          <a:bodyPr>
            <a:normAutofit/>
          </a:bodyPr>
          <a:lstStyle/>
          <a:p>
            <a:pPr algn="l"/>
            <a:r>
              <a:rPr lang="ja-JP" altLang="en-US" sz="2800" dirty="0">
                <a:solidFill>
                  <a:schemeClr val="tx2"/>
                </a:solidFill>
                <a:latin typeface="HG丸ｺﾞｼｯｸM-PRO" panose="020F0600000000000000" pitchFamily="50" charset="-128"/>
                <a:ea typeface="HG丸ｺﾞｼｯｸM-PRO" panose="020F0600000000000000" pitchFamily="50" charset="-128"/>
              </a:rPr>
              <a:t>第３回　岡山地域セミナー（２）見学状況</a:t>
            </a:r>
            <a:endParaRPr kumimoji="1" lang="ja-JP" altLang="en-US" sz="2800" dirty="0"/>
          </a:p>
        </p:txBody>
      </p:sp>
      <p:sp>
        <p:nvSpPr>
          <p:cNvPr id="10" name="スライド番号プレースホルダー 9"/>
          <p:cNvSpPr>
            <a:spLocks noGrp="1"/>
          </p:cNvSpPr>
          <p:nvPr>
            <p:ph type="sldNum" sz="quarter" idx="12"/>
          </p:nvPr>
        </p:nvSpPr>
        <p:spPr/>
        <p:txBody>
          <a:bodyPr/>
          <a:lstStyle/>
          <a:p>
            <a:fld id="{5DA7BEB6-1FE5-4B6F-81D5-175F1D4B3BC6}" type="slidenum">
              <a:rPr kumimoji="1" lang="ja-JP" altLang="en-US" smtClean="0"/>
              <a:t>10</a:t>
            </a:fld>
            <a:endParaRPr kumimoji="1" lang="ja-JP" altLang="en-US"/>
          </a:p>
        </p:txBody>
      </p:sp>
      <p:pic>
        <p:nvPicPr>
          <p:cNvPr id="5" name="図 4" descr="屋外, 草, 野球, 泥 が含まれている画像&#10;&#10;自動的に生成された説明">
            <a:extLst>
              <a:ext uri="{FF2B5EF4-FFF2-40B4-BE49-F238E27FC236}">
                <a16:creationId xmlns:a16="http://schemas.microsoft.com/office/drawing/2014/main" id="{FF493F80-96B4-4AB8-A5CB-044928D28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5" y="1774993"/>
            <a:ext cx="2658169" cy="1495221"/>
          </a:xfrm>
          <a:prstGeom prst="rect">
            <a:avLst/>
          </a:prstGeom>
        </p:spPr>
      </p:pic>
      <p:pic>
        <p:nvPicPr>
          <p:cNvPr id="7" name="図 6" descr="草, 屋外, フィールド, 立つ が含まれている画像&#10;&#10;自動的に生成された説明">
            <a:extLst>
              <a:ext uri="{FF2B5EF4-FFF2-40B4-BE49-F238E27FC236}">
                <a16:creationId xmlns:a16="http://schemas.microsoft.com/office/drawing/2014/main" id="{9695748E-8DA5-49AD-9180-3EA7575AB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1454" y="1774993"/>
            <a:ext cx="2717417" cy="1528547"/>
          </a:xfrm>
          <a:prstGeom prst="rect">
            <a:avLst/>
          </a:prstGeom>
        </p:spPr>
      </p:pic>
      <p:pic>
        <p:nvPicPr>
          <p:cNvPr id="9" name="図 8">
            <a:extLst>
              <a:ext uri="{FF2B5EF4-FFF2-40B4-BE49-F238E27FC236}">
                <a16:creationId xmlns:a16="http://schemas.microsoft.com/office/drawing/2014/main" id="{C27F001D-09CB-4BD7-85FD-71C54D3B1E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0791" y="1774993"/>
            <a:ext cx="2698854" cy="1518105"/>
          </a:xfrm>
          <a:prstGeom prst="rect">
            <a:avLst/>
          </a:prstGeom>
        </p:spPr>
      </p:pic>
      <p:pic>
        <p:nvPicPr>
          <p:cNvPr id="13" name="図 12" descr="屋外, 草, 人, 男 が含まれている画像&#10;&#10;自動的に生成された説明">
            <a:extLst>
              <a:ext uri="{FF2B5EF4-FFF2-40B4-BE49-F238E27FC236}">
                <a16:creationId xmlns:a16="http://schemas.microsoft.com/office/drawing/2014/main" id="{66ACD4F6-7F39-4F6D-B499-2F7741F017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5" y="4568327"/>
            <a:ext cx="2658170" cy="1495221"/>
          </a:xfrm>
          <a:prstGeom prst="rect">
            <a:avLst/>
          </a:prstGeom>
        </p:spPr>
      </p:pic>
      <p:pic>
        <p:nvPicPr>
          <p:cNvPr id="17" name="図 16" descr="傘をさしている人たち&#10;&#10;自動的に生成された説明">
            <a:extLst>
              <a:ext uri="{FF2B5EF4-FFF2-40B4-BE49-F238E27FC236}">
                <a16:creationId xmlns:a16="http://schemas.microsoft.com/office/drawing/2014/main" id="{ED892575-5AA8-41A1-99A0-95476D6922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1454" y="4568327"/>
            <a:ext cx="2693613" cy="1515157"/>
          </a:xfrm>
          <a:prstGeom prst="rect">
            <a:avLst/>
          </a:prstGeom>
        </p:spPr>
      </p:pic>
      <p:pic>
        <p:nvPicPr>
          <p:cNvPr id="21" name="図 20">
            <a:extLst>
              <a:ext uri="{FF2B5EF4-FFF2-40B4-BE49-F238E27FC236}">
                <a16:creationId xmlns:a16="http://schemas.microsoft.com/office/drawing/2014/main" id="{A2D85495-7F70-4833-AE4E-706B4C43D2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0791" y="4565379"/>
            <a:ext cx="2698854" cy="1518105"/>
          </a:xfrm>
          <a:prstGeom prst="rect">
            <a:avLst/>
          </a:prstGeom>
        </p:spPr>
      </p:pic>
    </p:spTree>
    <p:extLst>
      <p:ext uri="{BB962C8B-B14F-4D97-AF65-F5344CB8AC3E}">
        <p14:creationId xmlns:p14="http://schemas.microsoft.com/office/powerpoint/2010/main" val="351862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5616624"/>
          </a:xfrm>
        </p:spPr>
        <p:txBody>
          <a:bodyPr>
            <a:normAutofit/>
          </a:bodyPr>
          <a:lstStyle/>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日　時：１１月９日</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月</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　１８：００～２０：００</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場　所：岡山大学環境理工学部棟　１Ｆ・１０４講義室</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　　　　リモート併用</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演　題：講演「宇宙線ミュー粒子を利用した地盤・大型構造物探査」</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講　師：鈴木敬一　先生</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　　　　（</a:t>
            </a:r>
            <a:r>
              <a:rPr lang="zh-TW" altLang="en-US" sz="2000" dirty="0">
                <a:solidFill>
                  <a:schemeClr val="tx2"/>
                </a:solidFill>
                <a:latin typeface="HG丸ｺﾞｼｯｸM-PRO" panose="020F0600000000000000" pitchFamily="50" charset="-128"/>
                <a:ea typeface="HG丸ｺﾞｼｯｸM-PRO" panose="020F0600000000000000" pitchFamily="50" charset="-128"/>
              </a:rPr>
              <a:t>川崎地質株式会社　戦略企画本部　技術企画部　課長</a:t>
            </a:r>
            <a:r>
              <a:rPr lang="ja-JP" altLang="en-US" sz="2000" dirty="0">
                <a:solidFill>
                  <a:schemeClr val="tx2"/>
                </a:solidFill>
                <a:latin typeface="HG丸ｺﾞｼｯｸM-PRO" panose="020F0600000000000000" pitchFamily="50" charset="-128"/>
                <a:ea typeface="HG丸ｺﾞｼｯｸM-PRO" panose="020F0600000000000000" pitchFamily="50" charset="-128"/>
              </a:rPr>
              <a:t>）</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参加者：２６名</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○感想</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川崎地質株式会社鈴木敬一課長に講演いただき</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ました。</a:t>
            </a: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①宇宙線ミュー粒子（ミューオン）</a:t>
            </a: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②ミュー粒子探査の歴史</a:t>
            </a: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③探査原理と測定方法</a:t>
            </a: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④ミュー粒子による地盤探査事例</a:t>
            </a: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⑤今後の展望</a:t>
            </a: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についてご説明いただき、宇宙線ミュー粒子を利</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用した探査に関する利点や可能性について学ぶこ</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とができました。今後、各種適用が期待できると感じました。今後も、注目していきたいと思います。</a:t>
            </a:r>
          </a:p>
          <a:p>
            <a:pPr marL="0" inden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ja-JP" altLang="en-US" sz="2000" dirty="0"/>
          </a:p>
        </p:txBody>
      </p:sp>
      <p:sp>
        <p:nvSpPr>
          <p:cNvPr id="2" name="タイトル 1"/>
          <p:cNvSpPr>
            <a:spLocks noGrp="1"/>
          </p:cNvSpPr>
          <p:nvPr>
            <p:ph type="title"/>
          </p:nvPr>
        </p:nvSpPr>
        <p:spPr>
          <a:xfrm>
            <a:off x="457200" y="274638"/>
            <a:ext cx="8229600" cy="706090"/>
          </a:xfrm>
        </p:spPr>
        <p:txBody>
          <a:bodyPr>
            <a:normAutofit/>
          </a:bodyPr>
          <a:lstStyle/>
          <a:p>
            <a:pPr algn="l"/>
            <a:r>
              <a:rPr lang="ja-JP" altLang="en-US" sz="2800" dirty="0">
                <a:solidFill>
                  <a:schemeClr val="tx2"/>
                </a:solidFill>
                <a:latin typeface="HG丸ｺﾞｼｯｸM-PRO" panose="020F0600000000000000" pitchFamily="50" charset="-128"/>
                <a:ea typeface="HG丸ｺﾞｼｯｸM-PRO" panose="020F0600000000000000" pitchFamily="50" charset="-128"/>
              </a:rPr>
              <a:t>第４回　岡山地域セミナー</a:t>
            </a:r>
            <a:endParaRPr kumimoji="1" lang="ja-JP" altLang="en-US" sz="2800" dirty="0"/>
          </a:p>
        </p:txBody>
      </p:sp>
      <p:sp>
        <p:nvSpPr>
          <p:cNvPr id="5" name="スライド番号プレースホルダー 4"/>
          <p:cNvSpPr>
            <a:spLocks noGrp="1"/>
          </p:cNvSpPr>
          <p:nvPr>
            <p:ph type="sldNum" sz="quarter" idx="12"/>
          </p:nvPr>
        </p:nvSpPr>
        <p:spPr/>
        <p:txBody>
          <a:bodyPr/>
          <a:lstStyle/>
          <a:p>
            <a:fld id="{5DA7BEB6-1FE5-4B6F-81D5-175F1D4B3BC6}" type="slidenum">
              <a:rPr kumimoji="1" lang="ja-JP" altLang="en-US" smtClean="0"/>
              <a:t>11</a:t>
            </a:fld>
            <a:endParaRPr kumimoji="1" lang="ja-JP" altLang="en-US"/>
          </a:p>
        </p:txBody>
      </p:sp>
      <p:pic>
        <p:nvPicPr>
          <p:cNvPr id="6" name="図 5" descr="カレンダー が含まれている画像&#10;&#10;自動的に生成された説明">
            <a:extLst>
              <a:ext uri="{FF2B5EF4-FFF2-40B4-BE49-F238E27FC236}">
                <a16:creationId xmlns:a16="http://schemas.microsoft.com/office/drawing/2014/main" id="{7A0C80CF-44BF-44F7-8DB8-A3FE5C1DC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3963242"/>
            <a:ext cx="4042792" cy="2274070"/>
          </a:xfrm>
          <a:prstGeom prst="rect">
            <a:avLst/>
          </a:prstGeom>
        </p:spPr>
      </p:pic>
    </p:spTree>
    <p:extLst>
      <p:ext uri="{BB962C8B-B14F-4D97-AF65-F5344CB8AC3E}">
        <p14:creationId xmlns:p14="http://schemas.microsoft.com/office/powerpoint/2010/main" val="152005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5616624"/>
          </a:xfrm>
        </p:spPr>
        <p:txBody>
          <a:bodyPr>
            <a:normAutofit/>
          </a:bodyPr>
          <a:lstStyle/>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日　時：１２月７日</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月</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　１８：００～２０：００</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場　所：リモート</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演　題：講演「物理探査の最近の話題」</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講　師：杉本芳博　先生（株式会社ダイヤコンサルタント）</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参加者：２１名</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○感想</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株式会社ダイヤコンサルタント　杉本芳博氏に</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講演いただきました。</a:t>
            </a: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①物理探査データのジョイント・インバージョ</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ンによるＳ波速度構造モデルの作成について</a:t>
            </a: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②光ファイバーを使った新しい弾性波探査</a:t>
            </a: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についてご説明いただき、ジョイント・インバー</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ジョンを適用することによる地盤モデル作成の有</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効性や、光ファイバーケーブルをセンサーとして</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振動を計測するシステム（</a:t>
            </a:r>
            <a:r>
              <a:rPr lang="en-US" altLang="ja-JP" sz="1400" dirty="0">
                <a:solidFill>
                  <a:schemeClr val="tx2"/>
                </a:solidFill>
                <a:latin typeface="HG丸ｺﾞｼｯｸM-PRO" panose="020F0600000000000000" pitchFamily="50" charset="-128"/>
                <a:ea typeface="HG丸ｺﾞｼｯｸM-PRO" panose="020F0600000000000000" pitchFamily="50" charset="-128"/>
              </a:rPr>
              <a:t>DAS</a:t>
            </a:r>
            <a:r>
              <a:rPr lang="ja-JP" altLang="en-US" sz="1400" dirty="0">
                <a:solidFill>
                  <a:schemeClr val="tx2"/>
                </a:solidFill>
                <a:latin typeface="HG丸ｺﾞｼｯｸM-PRO" panose="020F0600000000000000" pitchFamily="50" charset="-128"/>
                <a:ea typeface="HG丸ｺﾞｼｯｸM-PRO" panose="020F0600000000000000" pitchFamily="50" charset="-128"/>
              </a:rPr>
              <a:t>）について学ぶこ</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とができ、これらの貴重なシーズを社会にどう提</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供していけるのかを今後考えていきたいと感じま</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した。</a:t>
            </a:r>
            <a:endParaRPr kumimoji="1" lang="ja-JP" altLang="en-US" sz="2000" dirty="0"/>
          </a:p>
        </p:txBody>
      </p:sp>
      <p:sp>
        <p:nvSpPr>
          <p:cNvPr id="2" name="タイトル 1"/>
          <p:cNvSpPr>
            <a:spLocks noGrp="1"/>
          </p:cNvSpPr>
          <p:nvPr>
            <p:ph type="title"/>
          </p:nvPr>
        </p:nvSpPr>
        <p:spPr>
          <a:xfrm>
            <a:off x="457200" y="274638"/>
            <a:ext cx="8229600" cy="706090"/>
          </a:xfrm>
        </p:spPr>
        <p:txBody>
          <a:bodyPr>
            <a:normAutofit/>
          </a:bodyPr>
          <a:lstStyle/>
          <a:p>
            <a:pPr algn="l"/>
            <a:r>
              <a:rPr lang="ja-JP" altLang="en-US" sz="2800" dirty="0">
                <a:solidFill>
                  <a:schemeClr val="tx2"/>
                </a:solidFill>
                <a:latin typeface="HG丸ｺﾞｼｯｸM-PRO" panose="020F0600000000000000" pitchFamily="50" charset="-128"/>
                <a:ea typeface="HG丸ｺﾞｼｯｸM-PRO" panose="020F0600000000000000" pitchFamily="50" charset="-128"/>
              </a:rPr>
              <a:t>第５回　岡山地域セミナー</a:t>
            </a:r>
            <a:endParaRPr kumimoji="1" lang="ja-JP" altLang="en-US" sz="2800" dirty="0"/>
          </a:p>
        </p:txBody>
      </p:sp>
      <p:sp>
        <p:nvSpPr>
          <p:cNvPr id="5" name="スライド番号プレースホルダー 4"/>
          <p:cNvSpPr>
            <a:spLocks noGrp="1"/>
          </p:cNvSpPr>
          <p:nvPr>
            <p:ph type="sldNum" sz="quarter" idx="12"/>
          </p:nvPr>
        </p:nvSpPr>
        <p:spPr/>
        <p:txBody>
          <a:bodyPr/>
          <a:lstStyle/>
          <a:p>
            <a:fld id="{5DA7BEB6-1FE5-4B6F-81D5-175F1D4B3BC6}" type="slidenum">
              <a:rPr kumimoji="1" lang="ja-JP" altLang="en-US" smtClean="0"/>
              <a:t>12</a:t>
            </a:fld>
            <a:endParaRPr kumimoji="1" lang="ja-JP" altLang="en-US"/>
          </a:p>
        </p:txBody>
      </p:sp>
      <p:pic>
        <p:nvPicPr>
          <p:cNvPr id="7" name="図 6" descr="グラフィカル ユーザー インターフェイス&#10;&#10;自動的に生成された説明">
            <a:extLst>
              <a:ext uri="{FF2B5EF4-FFF2-40B4-BE49-F238E27FC236}">
                <a16:creationId xmlns:a16="http://schemas.microsoft.com/office/drawing/2014/main" id="{5395E5E1-CC62-4762-B2D2-F495CEFC75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99270"/>
            <a:ext cx="4139952" cy="3104964"/>
          </a:xfrm>
          <a:prstGeom prst="rect">
            <a:avLst/>
          </a:prstGeom>
        </p:spPr>
      </p:pic>
    </p:spTree>
    <p:extLst>
      <p:ext uri="{BB962C8B-B14F-4D97-AF65-F5344CB8AC3E}">
        <p14:creationId xmlns:p14="http://schemas.microsoft.com/office/powerpoint/2010/main" val="344133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7098" y="-238844"/>
            <a:ext cx="8229600" cy="1143000"/>
          </a:xfrm>
        </p:spPr>
        <p:txBody>
          <a:bodyPr>
            <a:normAutofit/>
          </a:bodyPr>
          <a:lstStyle/>
          <a:p>
            <a:r>
              <a:rPr lang="ja-JP" altLang="en-US" sz="2800" dirty="0">
                <a:solidFill>
                  <a:schemeClr val="tx2"/>
                </a:solidFill>
                <a:latin typeface="HG丸ｺﾞｼｯｸM-PRO" panose="020F0600000000000000" pitchFamily="50" charset="-128"/>
                <a:ea typeface="HG丸ｺﾞｼｯｸM-PRO" panose="020F0600000000000000" pitchFamily="50" charset="-128"/>
              </a:rPr>
              <a:t>２０</a:t>
            </a:r>
            <a:r>
              <a:rPr lang="en-US" altLang="ja-JP" sz="2800" dirty="0">
                <a:solidFill>
                  <a:schemeClr val="tx2"/>
                </a:solidFill>
                <a:latin typeface="HG丸ｺﾞｼｯｸM-PRO" panose="020F0600000000000000" pitchFamily="50" charset="-128"/>
                <a:ea typeface="HG丸ｺﾞｼｯｸM-PRO" panose="020F0600000000000000" pitchFamily="50" charset="-128"/>
              </a:rPr>
              <a:t>2</a:t>
            </a:r>
            <a:r>
              <a:rPr lang="ja-JP" altLang="en-US" sz="2800" dirty="0">
                <a:solidFill>
                  <a:schemeClr val="tx2"/>
                </a:solidFill>
                <a:latin typeface="HG丸ｺﾞｼｯｸM-PRO" panose="020F0600000000000000" pitchFamily="50" charset="-128"/>
                <a:ea typeface="HG丸ｺﾞｼｯｸM-PRO" panose="020F0600000000000000" pitchFamily="50" charset="-128"/>
              </a:rPr>
              <a:t>１年度岡山地域セミナー幹事</a:t>
            </a:r>
            <a:endParaRPr kumimoji="1" lang="ja-JP" altLang="en-US" sz="2800" dirty="0"/>
          </a:p>
        </p:txBody>
      </p:sp>
      <p:sp>
        <p:nvSpPr>
          <p:cNvPr id="3" name="コンテンツ プレースホルダー 2"/>
          <p:cNvSpPr>
            <a:spLocks noGrp="1"/>
          </p:cNvSpPr>
          <p:nvPr>
            <p:ph idx="1"/>
          </p:nvPr>
        </p:nvSpPr>
        <p:spPr>
          <a:xfrm>
            <a:off x="179512" y="548680"/>
            <a:ext cx="8229600" cy="5184576"/>
          </a:xfrm>
        </p:spPr>
        <p:txBody>
          <a:bodyPr>
            <a:normAutofit/>
          </a:bodyPr>
          <a:lstStyle/>
          <a:p>
            <a:pPr marL="0" inden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２０</a:t>
            </a:r>
            <a:r>
              <a:rPr lang="en-US" altLang="ja-JP" sz="2000" dirty="0">
                <a:solidFill>
                  <a:schemeClr val="tx2"/>
                </a:solidFill>
                <a:latin typeface="HG丸ｺﾞｼｯｸM-PRO" panose="020F0600000000000000" pitchFamily="50" charset="-128"/>
                <a:ea typeface="HG丸ｺﾞｼｯｸM-PRO" panose="020F0600000000000000" pitchFamily="50" charset="-128"/>
              </a:rPr>
              <a:t>2</a:t>
            </a:r>
            <a:r>
              <a:rPr lang="ja-JP" altLang="en-US" sz="2000" dirty="0">
                <a:solidFill>
                  <a:schemeClr val="tx2"/>
                </a:solidFill>
                <a:latin typeface="HG丸ｺﾞｼｯｸM-PRO" panose="020F0600000000000000" pitchFamily="50" charset="-128"/>
                <a:ea typeface="HG丸ｺﾞｼｯｸM-PRO" panose="020F0600000000000000" pitchFamily="50" charset="-128"/>
              </a:rPr>
              <a:t>１年度の</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岡山地域セミナー</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幹事は、右表に</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示す２３名です。</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ja-JP" altLang="en-US" sz="2000" dirty="0"/>
          </a:p>
        </p:txBody>
      </p:sp>
      <p:sp>
        <p:nvSpPr>
          <p:cNvPr id="4" name="スライド番号プレースホルダー 3"/>
          <p:cNvSpPr>
            <a:spLocks noGrp="1"/>
          </p:cNvSpPr>
          <p:nvPr>
            <p:ph type="sldNum" sz="quarter" idx="12"/>
          </p:nvPr>
        </p:nvSpPr>
        <p:spPr/>
        <p:txBody>
          <a:bodyPr/>
          <a:lstStyle/>
          <a:p>
            <a:fld id="{5DA7BEB6-1FE5-4B6F-81D5-175F1D4B3BC6}" type="slidenum">
              <a:rPr kumimoji="1" lang="ja-JP" altLang="en-US" smtClean="0"/>
              <a:t>13</a:t>
            </a:fld>
            <a:endParaRPr kumimoji="1" lang="ja-JP" altLang="en-US"/>
          </a:p>
        </p:txBody>
      </p:sp>
      <p:pic>
        <p:nvPicPr>
          <p:cNvPr id="7" name="図 6">
            <a:extLst>
              <a:ext uri="{FF2B5EF4-FFF2-40B4-BE49-F238E27FC236}">
                <a16:creationId xmlns:a16="http://schemas.microsoft.com/office/drawing/2014/main" id="{4C1F4EE6-8307-46EE-915D-F4EBA71D0ED6}"/>
              </a:ext>
            </a:extLst>
          </p:cNvPr>
          <p:cNvPicPr>
            <a:picLocks noChangeAspect="1"/>
          </p:cNvPicPr>
          <p:nvPr/>
        </p:nvPicPr>
        <p:blipFill>
          <a:blip r:embed="rId2"/>
          <a:stretch>
            <a:fillRect/>
          </a:stretch>
        </p:blipFill>
        <p:spPr>
          <a:xfrm>
            <a:off x="2425810" y="980728"/>
            <a:ext cx="6478474" cy="5400600"/>
          </a:xfrm>
          <a:prstGeom prst="rect">
            <a:avLst/>
          </a:prstGeom>
        </p:spPr>
      </p:pic>
    </p:spTree>
    <p:extLst>
      <p:ext uri="{BB962C8B-B14F-4D97-AF65-F5344CB8AC3E}">
        <p14:creationId xmlns:p14="http://schemas.microsoft.com/office/powerpoint/2010/main" val="263110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778098"/>
          </a:xfrm>
        </p:spPr>
        <p:txBody>
          <a:bodyPr>
            <a:normAutofit/>
          </a:bodyPr>
          <a:lstStyle/>
          <a:p>
            <a:r>
              <a:rPr lang="ja-JP" altLang="en-US" sz="2800" dirty="0">
                <a:solidFill>
                  <a:schemeClr val="tx2"/>
                </a:solidFill>
                <a:latin typeface="HG丸ｺﾞｼｯｸM-PRO" panose="020F0600000000000000" pitchFamily="50" charset="-128"/>
                <a:ea typeface="HG丸ｺﾞｼｯｸM-PRO" panose="020F0600000000000000" pitchFamily="50" charset="-128"/>
              </a:rPr>
              <a:t>２０</a:t>
            </a:r>
            <a:r>
              <a:rPr lang="en-US" altLang="ja-JP" sz="2800" dirty="0">
                <a:solidFill>
                  <a:schemeClr val="tx2"/>
                </a:solidFill>
                <a:latin typeface="HG丸ｺﾞｼｯｸM-PRO" panose="020F0600000000000000" pitchFamily="50" charset="-128"/>
                <a:ea typeface="HG丸ｺﾞｼｯｸM-PRO" panose="020F0600000000000000" pitchFamily="50" charset="-128"/>
              </a:rPr>
              <a:t>2</a:t>
            </a:r>
            <a:r>
              <a:rPr lang="ja-JP" altLang="en-US" sz="2800" dirty="0">
                <a:solidFill>
                  <a:schemeClr val="tx2"/>
                </a:solidFill>
                <a:latin typeface="HG丸ｺﾞｼｯｸM-PRO" panose="020F0600000000000000" pitchFamily="50" charset="-128"/>
                <a:ea typeface="HG丸ｺﾞｼｯｸM-PRO" panose="020F0600000000000000" pitchFamily="50" charset="-128"/>
              </a:rPr>
              <a:t>１年度岡山地域セミナー活動予定</a:t>
            </a:r>
            <a:endParaRPr kumimoji="1" lang="ja-JP" altLang="en-US" sz="2800" dirty="0"/>
          </a:p>
        </p:txBody>
      </p:sp>
      <p:sp>
        <p:nvSpPr>
          <p:cNvPr id="3" name="コンテンツ プレースホルダー 2"/>
          <p:cNvSpPr>
            <a:spLocks noGrp="1"/>
          </p:cNvSpPr>
          <p:nvPr>
            <p:ph idx="1"/>
          </p:nvPr>
        </p:nvSpPr>
        <p:spPr>
          <a:xfrm>
            <a:off x="457200" y="620688"/>
            <a:ext cx="8229600" cy="5328592"/>
          </a:xfrm>
        </p:spPr>
        <p:txBody>
          <a:bodyPr>
            <a:normAutofit/>
          </a:bodyPr>
          <a:lstStyle/>
          <a:p>
            <a:pPr marL="0" indent="0">
              <a:buNone/>
            </a:pP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　</a:t>
            </a:r>
            <a:r>
              <a:rPr kumimoji="1" lang="en-US" altLang="ja-JP" sz="1800" dirty="0">
                <a:solidFill>
                  <a:schemeClr val="tx2"/>
                </a:solidFill>
                <a:latin typeface="HG丸ｺﾞｼｯｸM-PRO" panose="020F0600000000000000" pitchFamily="50" charset="-128"/>
                <a:ea typeface="HG丸ｺﾞｼｯｸM-PRO" panose="020F0600000000000000" pitchFamily="50" charset="-128"/>
              </a:rPr>
              <a:t>202</a:t>
            </a:r>
            <a:r>
              <a:rPr lang="en-US" altLang="ja-JP" sz="1800" dirty="0">
                <a:solidFill>
                  <a:schemeClr val="tx2"/>
                </a:solidFill>
                <a:latin typeface="HG丸ｺﾞｼｯｸM-PRO" panose="020F0600000000000000" pitchFamily="50" charset="-128"/>
                <a:ea typeface="HG丸ｺﾞｼｯｸM-PRO" panose="020F0600000000000000" pitchFamily="50" charset="-128"/>
              </a:rPr>
              <a:t>1</a:t>
            </a: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年度岡山地域</a:t>
            </a:r>
            <a:endParaRPr kumimoji="1"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セミナーの活動予定は</a:t>
            </a:r>
            <a:endParaRPr kumimoji="1"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右表のとおりです。</a:t>
            </a:r>
            <a:endParaRPr kumimoji="1"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800" dirty="0">
                <a:solidFill>
                  <a:schemeClr val="tx2"/>
                </a:solidFill>
                <a:latin typeface="HG丸ｺﾞｼｯｸM-PRO" panose="020F0600000000000000" pitchFamily="50" charset="-128"/>
                <a:ea typeface="HG丸ｺﾞｼｯｸM-PRO" panose="020F0600000000000000" pitchFamily="50" charset="-128"/>
              </a:rPr>
              <a:t>　</a:t>
            </a: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計画は未確定のとこ</a:t>
            </a:r>
            <a:endParaRPr kumimoji="1"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800" dirty="0" err="1">
                <a:solidFill>
                  <a:schemeClr val="tx2"/>
                </a:solidFill>
                <a:latin typeface="HG丸ｺﾞｼｯｸM-PRO" panose="020F0600000000000000" pitchFamily="50" charset="-128"/>
                <a:ea typeface="HG丸ｺﾞｼｯｸM-PRO" panose="020F0600000000000000" pitchFamily="50" charset="-128"/>
              </a:rPr>
              <a:t>ろも</a:t>
            </a: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あります。</a:t>
            </a:r>
            <a:endParaRPr kumimoji="1"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800" dirty="0">
                <a:solidFill>
                  <a:schemeClr val="tx2"/>
                </a:solidFill>
                <a:latin typeface="HG丸ｺﾞｼｯｸM-PRO" panose="020F0600000000000000" pitchFamily="50" charset="-128"/>
                <a:ea typeface="HG丸ｺﾞｼｯｸM-PRO" panose="020F0600000000000000" pitchFamily="50" charset="-128"/>
              </a:rPr>
              <a:t>　</a:t>
            </a: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計画が決まりました</a:t>
            </a:r>
            <a:endParaRPr kumimoji="1"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ら、随時ご案内させて</a:t>
            </a:r>
            <a:endParaRPr kumimoji="1"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いただきます。</a:t>
            </a:r>
            <a:endParaRPr kumimoji="1"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dirty="0"/>
          </a:p>
          <a:p>
            <a:pPr marL="0" indent="0">
              <a:buNone/>
            </a:pPr>
            <a:endParaRPr lang="en-US" altLang="ja-JP" sz="1800" dirty="0"/>
          </a:p>
          <a:p>
            <a:pPr marL="0" indent="0">
              <a:buNone/>
            </a:pPr>
            <a:endParaRPr kumimoji="1" lang="en-US" altLang="ja-JP" sz="1800" dirty="0"/>
          </a:p>
          <a:p>
            <a:pPr marL="0" indent="0">
              <a:buNone/>
            </a:pPr>
            <a:endParaRPr kumimoji="1" lang="ja-JP" altLang="en-US" sz="1800" dirty="0"/>
          </a:p>
        </p:txBody>
      </p:sp>
      <p:sp>
        <p:nvSpPr>
          <p:cNvPr id="4" name="スライド番号プレースホルダー 3"/>
          <p:cNvSpPr>
            <a:spLocks noGrp="1"/>
          </p:cNvSpPr>
          <p:nvPr>
            <p:ph type="sldNum" sz="quarter" idx="12"/>
          </p:nvPr>
        </p:nvSpPr>
        <p:spPr/>
        <p:txBody>
          <a:bodyPr/>
          <a:lstStyle/>
          <a:p>
            <a:fld id="{5DA7BEB6-1FE5-4B6F-81D5-175F1D4B3BC6}" type="slidenum">
              <a:rPr kumimoji="1" lang="ja-JP" altLang="en-US" smtClean="0"/>
              <a:t>14</a:t>
            </a:fld>
            <a:endParaRPr kumimoji="1" lang="ja-JP" altLang="en-US"/>
          </a:p>
        </p:txBody>
      </p:sp>
      <p:pic>
        <p:nvPicPr>
          <p:cNvPr id="7" name="図 6">
            <a:extLst>
              <a:ext uri="{FF2B5EF4-FFF2-40B4-BE49-F238E27FC236}">
                <a16:creationId xmlns:a16="http://schemas.microsoft.com/office/drawing/2014/main" id="{8D7BA0AD-554B-43FE-9391-902A88FB80B3}"/>
              </a:ext>
            </a:extLst>
          </p:cNvPr>
          <p:cNvPicPr>
            <a:picLocks noChangeAspect="1"/>
          </p:cNvPicPr>
          <p:nvPr/>
        </p:nvPicPr>
        <p:blipFill>
          <a:blip r:embed="rId2"/>
          <a:stretch>
            <a:fillRect/>
          </a:stretch>
        </p:blipFill>
        <p:spPr>
          <a:xfrm>
            <a:off x="3563888" y="620688"/>
            <a:ext cx="4241139" cy="5805264"/>
          </a:xfrm>
          <a:prstGeom prst="rect">
            <a:avLst/>
          </a:prstGeom>
        </p:spPr>
      </p:pic>
      <p:sp>
        <p:nvSpPr>
          <p:cNvPr id="6" name="テキスト ボックス 2">
            <a:extLst>
              <a:ext uri="{FF2B5EF4-FFF2-40B4-BE49-F238E27FC236}">
                <a16:creationId xmlns:a16="http://schemas.microsoft.com/office/drawing/2014/main" id="{D178A360-3BB3-4D31-AA2D-98CB099727AC}"/>
              </a:ext>
            </a:extLst>
          </p:cNvPr>
          <p:cNvSpPr txBox="1">
            <a:spLocks noChangeArrowheads="1"/>
          </p:cNvSpPr>
          <p:nvPr/>
        </p:nvSpPr>
        <p:spPr bwMode="auto">
          <a:xfrm>
            <a:off x="500382" y="5579948"/>
            <a:ext cx="3020325" cy="738664"/>
          </a:xfrm>
          <a:prstGeom prst="rect">
            <a:avLst/>
          </a:prstGeom>
          <a:noFill/>
          <a:ln w="9525">
            <a:solidFill>
              <a:srgbClr val="000000"/>
            </a:solidFill>
            <a:prstDash val="sysDash"/>
            <a:miter lim="800000"/>
            <a:headEnd/>
            <a:tailEnd/>
          </a:ln>
        </p:spPr>
        <p:txBody>
          <a:bodyPr rot="0" vert="horz" wrap="square" lIns="91440" tIns="45720" rIns="91440" bIns="45720" anchor="t" anchorCtr="0">
            <a:spAutoFit/>
          </a:bodyPr>
          <a:lstStyle/>
          <a:p>
            <a:pPr algn="just">
              <a:spcAft>
                <a:spcPts val="0"/>
              </a:spcAft>
            </a:pPr>
            <a:r>
              <a:rPr lang="ja-JP" sz="1400" kern="100" dirty="0">
                <a:ln>
                  <a:noFill/>
                </a:ln>
                <a:effectLst/>
                <a:latin typeface="游明朝" panose="02020400000000000000" pitchFamily="18" charset="-128"/>
                <a:ea typeface="游明朝" panose="02020400000000000000" pitchFamily="18" charset="-128"/>
                <a:cs typeface="Times New Roman" panose="02020603050405020304" pitchFamily="18" charset="0"/>
              </a:rPr>
              <a:t>今年度はコロナの影響もあり、</a:t>
            </a:r>
            <a:r>
              <a:rPr lang="en-US" sz="1400" kern="100" dirty="0">
                <a:ln>
                  <a:noFill/>
                </a:ln>
                <a:effectLst/>
                <a:latin typeface="游明朝" panose="02020400000000000000" pitchFamily="18" charset="-128"/>
                <a:ea typeface="游明朝" panose="02020400000000000000" pitchFamily="18" charset="-128"/>
                <a:cs typeface="Times New Roman" panose="02020603050405020304" pitchFamily="18" charset="0"/>
              </a:rPr>
              <a:t>8</a:t>
            </a:r>
            <a:r>
              <a:rPr lang="ja-JP" sz="1400" kern="100" dirty="0">
                <a:ln>
                  <a:noFill/>
                </a:ln>
                <a:effectLst/>
                <a:latin typeface="游明朝" panose="02020400000000000000" pitchFamily="18" charset="-128"/>
                <a:ea typeface="游明朝" panose="02020400000000000000" pitchFamily="18" charset="-128"/>
                <a:cs typeface="Times New Roman" panose="02020603050405020304" pitchFamily="18" charset="0"/>
              </a:rPr>
              <a:t>月の支部講演会から計画を組んでいきたいと思います。</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233DBFF6-2617-4D51-B5D8-7794BEBE7F5B}"/>
              </a:ext>
            </a:extLst>
          </p:cNvPr>
          <p:cNvSpPr txBox="1"/>
          <p:nvPr/>
        </p:nvSpPr>
        <p:spPr>
          <a:xfrm>
            <a:off x="3161751" y="2705725"/>
            <a:ext cx="3997424" cy="1446550"/>
          </a:xfrm>
          <a:prstGeom prst="rect">
            <a:avLst/>
          </a:prstGeom>
          <a:noFill/>
        </p:spPr>
        <p:txBody>
          <a:bodyPr wrap="square" rtlCol="0">
            <a:spAutoFit/>
          </a:bodyPr>
          <a:lstStyle/>
          <a:p>
            <a:r>
              <a:rPr kumimoji="1" lang="ja-JP" altLang="en-US" sz="8800" dirty="0"/>
              <a:t>未完</a:t>
            </a:r>
          </a:p>
        </p:txBody>
      </p:sp>
    </p:spTree>
    <p:extLst>
      <p:ext uri="{BB962C8B-B14F-4D97-AF65-F5344CB8AC3E}">
        <p14:creationId xmlns:p14="http://schemas.microsoft.com/office/powerpoint/2010/main" val="329115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4280"/>
            <a:ext cx="8229600" cy="1143000"/>
          </a:xfrm>
        </p:spPr>
        <p:txBody>
          <a:bodyPr>
            <a:normAutofit/>
          </a:bodyPr>
          <a:lstStyle/>
          <a:p>
            <a:pPr algn="l"/>
            <a:r>
              <a:rPr kumimoji="1" lang="en-US" altLang="ja-JP" sz="2800" dirty="0">
                <a:solidFill>
                  <a:schemeClr val="tx2"/>
                </a:solidFill>
                <a:latin typeface="HG丸ｺﾞｼｯｸM-PRO" panose="020F0600000000000000" pitchFamily="50" charset="-128"/>
                <a:ea typeface="HG丸ｺﾞｼｯｸM-PRO" panose="020F0600000000000000" pitchFamily="50" charset="-128"/>
              </a:rPr>
              <a:t>1.</a:t>
            </a:r>
            <a:r>
              <a:rPr kumimoji="1" lang="ja-JP" altLang="en-US" sz="2800" dirty="0">
                <a:solidFill>
                  <a:schemeClr val="tx2"/>
                </a:solidFill>
                <a:latin typeface="HG丸ｺﾞｼｯｸM-PRO" panose="020F0600000000000000" pitchFamily="50" charset="-128"/>
                <a:ea typeface="HG丸ｺﾞｼｯｸM-PRO" panose="020F0600000000000000" pitchFamily="50" charset="-128"/>
              </a:rPr>
              <a:t>　</a:t>
            </a:r>
            <a:r>
              <a:rPr kumimoji="1" lang="en-US" altLang="ja-JP" sz="2800" dirty="0">
                <a:solidFill>
                  <a:schemeClr val="tx2"/>
                </a:solidFill>
                <a:latin typeface="HG丸ｺﾞｼｯｸM-PRO" panose="020F0600000000000000" pitchFamily="50" charset="-128"/>
                <a:ea typeface="HG丸ｺﾞｼｯｸM-PRO" panose="020F0600000000000000" pitchFamily="50" charset="-128"/>
              </a:rPr>
              <a:t>2020</a:t>
            </a:r>
            <a:r>
              <a:rPr kumimoji="1" lang="ja-JP" altLang="en-US" sz="2800" dirty="0">
                <a:solidFill>
                  <a:schemeClr val="tx2"/>
                </a:solidFill>
                <a:latin typeface="HG丸ｺﾞｼｯｸM-PRO" panose="020F0600000000000000" pitchFamily="50" charset="-128"/>
                <a:ea typeface="HG丸ｺﾞｼｯｸM-PRO" panose="020F0600000000000000" pitchFamily="50" charset="-128"/>
              </a:rPr>
              <a:t>年度　岡山地域セミナー幹事（</a:t>
            </a:r>
            <a:r>
              <a:rPr kumimoji="1" lang="en-US" altLang="ja-JP" sz="2800" dirty="0">
                <a:solidFill>
                  <a:schemeClr val="tx2"/>
                </a:solidFill>
                <a:latin typeface="HG丸ｺﾞｼｯｸM-PRO" panose="020F0600000000000000" pitchFamily="50" charset="-128"/>
                <a:ea typeface="HG丸ｺﾞｼｯｸM-PRO" panose="020F0600000000000000" pitchFamily="50" charset="-128"/>
              </a:rPr>
              <a:t>23</a:t>
            </a:r>
            <a:r>
              <a:rPr kumimoji="1" lang="ja-JP" altLang="en-US" sz="2800" dirty="0">
                <a:solidFill>
                  <a:schemeClr val="tx2"/>
                </a:solidFill>
                <a:latin typeface="HG丸ｺﾞｼｯｸM-PRO" panose="020F0600000000000000" pitchFamily="50" charset="-128"/>
                <a:ea typeface="HG丸ｺﾞｼｯｸM-PRO" panose="020F0600000000000000" pitchFamily="50" charset="-128"/>
              </a:rPr>
              <a:t>名）</a:t>
            </a:r>
          </a:p>
        </p:txBody>
      </p:sp>
      <p:sp>
        <p:nvSpPr>
          <p:cNvPr id="5" name="スライド番号プレースホルダー 4"/>
          <p:cNvSpPr>
            <a:spLocks noGrp="1"/>
          </p:cNvSpPr>
          <p:nvPr>
            <p:ph type="sldNum" sz="quarter" idx="12"/>
          </p:nvPr>
        </p:nvSpPr>
        <p:spPr/>
        <p:txBody>
          <a:bodyPr/>
          <a:lstStyle/>
          <a:p>
            <a:fld id="{5DA7BEB6-1FE5-4B6F-81D5-175F1D4B3BC6}" type="slidenum">
              <a:rPr kumimoji="1" lang="ja-JP" altLang="en-US" smtClean="0"/>
              <a:t>2</a:t>
            </a:fld>
            <a:endParaRPr kumimoji="1" lang="ja-JP" altLang="en-US"/>
          </a:p>
        </p:txBody>
      </p:sp>
      <p:pic>
        <p:nvPicPr>
          <p:cNvPr id="4" name="図 3">
            <a:extLst>
              <a:ext uri="{FF2B5EF4-FFF2-40B4-BE49-F238E27FC236}">
                <a16:creationId xmlns:a16="http://schemas.microsoft.com/office/drawing/2014/main" id="{8B08B766-4A53-4BED-849C-77B610BF6F1D}"/>
              </a:ext>
            </a:extLst>
          </p:cNvPr>
          <p:cNvPicPr>
            <a:picLocks noChangeAspect="1"/>
          </p:cNvPicPr>
          <p:nvPr/>
        </p:nvPicPr>
        <p:blipFill>
          <a:blip r:embed="rId2"/>
          <a:stretch>
            <a:fillRect/>
          </a:stretch>
        </p:blipFill>
        <p:spPr>
          <a:xfrm>
            <a:off x="908050" y="560660"/>
            <a:ext cx="7327900" cy="6108700"/>
          </a:xfrm>
          <a:prstGeom prst="rect">
            <a:avLst/>
          </a:prstGeom>
        </p:spPr>
      </p:pic>
    </p:spTree>
    <p:extLst>
      <p:ext uri="{BB962C8B-B14F-4D97-AF65-F5344CB8AC3E}">
        <p14:creationId xmlns:p14="http://schemas.microsoft.com/office/powerpoint/2010/main" val="277028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634082"/>
          </a:xfrm>
        </p:spPr>
        <p:txBody>
          <a:bodyPr>
            <a:normAutofit/>
          </a:bodyPr>
          <a:lstStyle/>
          <a:p>
            <a:pPr algn="l"/>
            <a:r>
              <a:rPr lang="en-US" altLang="ja-JP" sz="2800" dirty="0">
                <a:solidFill>
                  <a:schemeClr val="tx2"/>
                </a:solidFill>
                <a:latin typeface="HG丸ｺﾞｼｯｸM-PRO" panose="020F0600000000000000" pitchFamily="50" charset="-128"/>
                <a:ea typeface="HG丸ｺﾞｼｯｸM-PRO" panose="020F0600000000000000" pitchFamily="50" charset="-128"/>
              </a:rPr>
              <a:t>2.</a:t>
            </a:r>
            <a:r>
              <a:rPr lang="ja-JP" altLang="en-US" sz="2800" dirty="0">
                <a:solidFill>
                  <a:schemeClr val="tx2"/>
                </a:solidFill>
                <a:latin typeface="HG丸ｺﾞｼｯｸM-PRO" panose="020F0600000000000000" pitchFamily="50" charset="-128"/>
                <a:ea typeface="HG丸ｺﾞｼｯｸM-PRO" panose="020F0600000000000000" pitchFamily="50" charset="-128"/>
              </a:rPr>
              <a:t>　</a:t>
            </a:r>
            <a:r>
              <a:rPr lang="en-US" altLang="ja-JP" sz="2800" dirty="0">
                <a:solidFill>
                  <a:schemeClr val="tx2"/>
                </a:solidFill>
                <a:latin typeface="HG丸ｺﾞｼｯｸM-PRO" panose="020F0600000000000000" pitchFamily="50" charset="-128"/>
                <a:ea typeface="HG丸ｺﾞｼｯｸM-PRO" panose="020F0600000000000000" pitchFamily="50" charset="-128"/>
              </a:rPr>
              <a:t>2020</a:t>
            </a:r>
            <a:r>
              <a:rPr lang="ja-JP" altLang="en-US" sz="2800" dirty="0">
                <a:solidFill>
                  <a:schemeClr val="tx2"/>
                </a:solidFill>
                <a:latin typeface="HG丸ｺﾞｼｯｸM-PRO" panose="020F0600000000000000" pitchFamily="50" charset="-128"/>
                <a:ea typeface="HG丸ｺﾞｼｯｸM-PRO" panose="020F0600000000000000" pitchFamily="50" charset="-128"/>
              </a:rPr>
              <a:t>年度のセミナー活動</a:t>
            </a:r>
            <a:r>
              <a:rPr lang="en-US" altLang="ja-JP" sz="2800" dirty="0">
                <a:solidFill>
                  <a:schemeClr val="tx2"/>
                </a:solidFill>
                <a:latin typeface="HG丸ｺﾞｼｯｸM-PRO" panose="020F0600000000000000" pitchFamily="50" charset="-128"/>
                <a:ea typeface="HG丸ｺﾞｼｯｸM-PRO" panose="020F0600000000000000" pitchFamily="50" charset="-128"/>
              </a:rPr>
              <a:t>(1)</a:t>
            </a:r>
            <a:endParaRPr kumimoji="1" lang="ja-JP" altLang="en-US" sz="2800" dirty="0"/>
          </a:p>
        </p:txBody>
      </p:sp>
      <p:sp>
        <p:nvSpPr>
          <p:cNvPr id="3" name="コンテンツ プレースホルダー 2"/>
          <p:cNvSpPr>
            <a:spLocks noGrp="1"/>
          </p:cNvSpPr>
          <p:nvPr>
            <p:ph idx="1"/>
          </p:nvPr>
        </p:nvSpPr>
        <p:spPr>
          <a:xfrm>
            <a:off x="457200" y="548680"/>
            <a:ext cx="8229600" cy="5760640"/>
          </a:xfrm>
        </p:spPr>
        <p:txBody>
          <a:bodyPr>
            <a:normAutofit/>
          </a:bodyPr>
          <a:lstStyle/>
          <a:p>
            <a:pPr marL="0" indent="0">
              <a:buNone/>
            </a:pP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① </a:t>
            </a:r>
            <a:r>
              <a:rPr kumimoji="1" lang="en-US" altLang="ja-JP" sz="1800" dirty="0">
                <a:solidFill>
                  <a:schemeClr val="tx2"/>
                </a:solidFill>
                <a:latin typeface="HG丸ｺﾞｼｯｸM-PRO" panose="020F0600000000000000" pitchFamily="50" charset="-128"/>
                <a:ea typeface="HG丸ｺﾞｼｯｸM-PRO" panose="020F0600000000000000" pitchFamily="50" charset="-128"/>
              </a:rPr>
              <a:t>2020</a:t>
            </a:r>
            <a:r>
              <a:rPr kumimoji="1" lang="ja-JP" altLang="en-US" sz="1800" dirty="0">
                <a:solidFill>
                  <a:schemeClr val="tx2"/>
                </a:solidFill>
                <a:latin typeface="HG丸ｺﾞｼｯｸM-PRO" panose="020F0600000000000000" pitchFamily="50" charset="-128"/>
                <a:ea typeface="HG丸ｺﾞｼｯｸM-PRO" panose="020F0600000000000000" pitchFamily="50" charset="-128"/>
              </a:rPr>
              <a:t>年度活動実績　</a:t>
            </a:r>
            <a:r>
              <a:rPr lang="ja-JP" altLang="en-US" sz="1800" dirty="0">
                <a:solidFill>
                  <a:schemeClr val="tx2"/>
                </a:solidFill>
                <a:latin typeface="HG丸ｺﾞｼｯｸM-PRO" panose="020F0600000000000000" pitchFamily="50" charset="-128"/>
                <a:ea typeface="HG丸ｺﾞｼｯｸM-PRO" panose="020F0600000000000000" pitchFamily="50" charset="-128"/>
              </a:rPr>
              <a:t>その１</a:t>
            </a:r>
            <a:endParaRPr kumimoji="1"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5DA7BEB6-1FE5-4B6F-81D5-175F1D4B3BC6}" type="slidenum">
              <a:rPr kumimoji="1" lang="ja-JP" altLang="en-US" smtClean="0"/>
              <a:t>3</a:t>
            </a:fld>
            <a:endParaRPr kumimoji="1" lang="ja-JP" altLang="en-US"/>
          </a:p>
        </p:txBody>
      </p:sp>
      <p:pic>
        <p:nvPicPr>
          <p:cNvPr id="8" name="図 7">
            <a:extLst>
              <a:ext uri="{FF2B5EF4-FFF2-40B4-BE49-F238E27FC236}">
                <a16:creationId xmlns:a16="http://schemas.microsoft.com/office/drawing/2014/main" id="{FD443AC9-E3CA-4A07-BCB8-B3EAB1210759}"/>
              </a:ext>
            </a:extLst>
          </p:cNvPr>
          <p:cNvPicPr>
            <a:picLocks noChangeAspect="1"/>
          </p:cNvPicPr>
          <p:nvPr/>
        </p:nvPicPr>
        <p:blipFill>
          <a:blip r:embed="rId2"/>
          <a:stretch>
            <a:fillRect/>
          </a:stretch>
        </p:blipFill>
        <p:spPr>
          <a:xfrm>
            <a:off x="161764" y="1009041"/>
            <a:ext cx="8820472" cy="3533963"/>
          </a:xfrm>
          <a:prstGeom prst="rect">
            <a:avLst/>
          </a:prstGeom>
        </p:spPr>
      </p:pic>
    </p:spTree>
    <p:extLst>
      <p:ext uri="{BB962C8B-B14F-4D97-AF65-F5344CB8AC3E}">
        <p14:creationId xmlns:p14="http://schemas.microsoft.com/office/powerpoint/2010/main" val="222665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1152128"/>
          </a:xfrm>
        </p:spPr>
        <p:txBody>
          <a:bodyPr>
            <a:normAutofit/>
          </a:bodyPr>
          <a:lstStyle/>
          <a:p>
            <a:pPr algn="l"/>
            <a:r>
              <a:rPr lang="en-US" altLang="ja-JP" sz="2800" dirty="0">
                <a:solidFill>
                  <a:schemeClr val="tx2"/>
                </a:solidFill>
                <a:latin typeface="HG丸ｺﾞｼｯｸM-PRO" panose="020F0600000000000000" pitchFamily="50" charset="-128"/>
                <a:ea typeface="HG丸ｺﾞｼｯｸM-PRO" panose="020F0600000000000000" pitchFamily="50" charset="-128"/>
              </a:rPr>
              <a:t>2.</a:t>
            </a:r>
            <a:r>
              <a:rPr lang="ja-JP" altLang="en-US" sz="2800" dirty="0">
                <a:solidFill>
                  <a:schemeClr val="tx2"/>
                </a:solidFill>
                <a:latin typeface="HG丸ｺﾞｼｯｸM-PRO" panose="020F0600000000000000" pitchFamily="50" charset="-128"/>
                <a:ea typeface="HG丸ｺﾞｼｯｸM-PRO" panose="020F0600000000000000" pitchFamily="50" charset="-128"/>
              </a:rPr>
              <a:t>　</a:t>
            </a:r>
            <a:r>
              <a:rPr lang="en-US" altLang="ja-JP" sz="2800" dirty="0">
                <a:solidFill>
                  <a:schemeClr val="tx2"/>
                </a:solidFill>
                <a:latin typeface="HG丸ｺﾞｼｯｸM-PRO" panose="020F0600000000000000" pitchFamily="50" charset="-128"/>
                <a:ea typeface="HG丸ｺﾞｼｯｸM-PRO" panose="020F0600000000000000" pitchFamily="50" charset="-128"/>
              </a:rPr>
              <a:t>2020</a:t>
            </a:r>
            <a:r>
              <a:rPr lang="ja-JP" altLang="en-US" sz="2800" dirty="0">
                <a:solidFill>
                  <a:schemeClr val="tx2"/>
                </a:solidFill>
                <a:latin typeface="HG丸ｺﾞｼｯｸM-PRO" panose="020F0600000000000000" pitchFamily="50" charset="-128"/>
                <a:ea typeface="HG丸ｺﾞｼｯｸM-PRO" panose="020F0600000000000000" pitchFamily="50" charset="-128"/>
              </a:rPr>
              <a:t>年度のセミナー活動</a:t>
            </a:r>
            <a:r>
              <a:rPr lang="en-US" altLang="ja-JP" sz="2800" dirty="0">
                <a:solidFill>
                  <a:schemeClr val="tx2"/>
                </a:solidFill>
                <a:latin typeface="HG丸ｺﾞｼｯｸM-PRO" panose="020F0600000000000000" pitchFamily="50" charset="-128"/>
                <a:ea typeface="HG丸ｺﾞｼｯｸM-PRO" panose="020F0600000000000000" pitchFamily="50" charset="-128"/>
              </a:rPr>
              <a:t>(2)</a:t>
            </a:r>
            <a:endParaRPr kumimoji="1" lang="ja-JP" altLang="en-US" sz="2800" dirty="0"/>
          </a:p>
        </p:txBody>
      </p:sp>
      <p:sp>
        <p:nvSpPr>
          <p:cNvPr id="3" name="コンテンツ プレースホルダー 2"/>
          <p:cNvSpPr>
            <a:spLocks noGrp="1"/>
          </p:cNvSpPr>
          <p:nvPr>
            <p:ph idx="1"/>
          </p:nvPr>
        </p:nvSpPr>
        <p:spPr>
          <a:xfrm>
            <a:off x="457200" y="1772816"/>
            <a:ext cx="8229600" cy="4248472"/>
          </a:xfrm>
        </p:spPr>
        <p:txBody>
          <a:bodyPr/>
          <a:lstStyle/>
          <a:p>
            <a:pPr marL="0" indent="0">
              <a:lnSpc>
                <a:spcPct val="150000"/>
              </a:lnSpc>
              <a:buNone/>
            </a:pPr>
            <a:r>
              <a:rPr lang="ja-JP" altLang="en-US" sz="1800" dirty="0">
                <a:solidFill>
                  <a:schemeClr val="tx2"/>
                </a:solidFill>
                <a:latin typeface="HG丸ｺﾞｼｯｸM-PRO" panose="020F0600000000000000" pitchFamily="50" charset="-128"/>
                <a:ea typeface="HG丸ｺﾞｼｯｸM-PRO" panose="020F0600000000000000" pitchFamily="50" charset="-128"/>
              </a:rPr>
              <a:t>① </a:t>
            </a:r>
            <a:r>
              <a:rPr lang="en-US" altLang="ja-JP" sz="1800" dirty="0">
                <a:solidFill>
                  <a:schemeClr val="tx2"/>
                </a:solidFill>
                <a:latin typeface="HG丸ｺﾞｼｯｸM-PRO" panose="020F0600000000000000" pitchFamily="50" charset="-128"/>
                <a:ea typeface="HG丸ｺﾞｼｯｸM-PRO" panose="020F0600000000000000" pitchFamily="50" charset="-128"/>
              </a:rPr>
              <a:t>2020</a:t>
            </a:r>
            <a:r>
              <a:rPr lang="ja-JP" altLang="en-US" sz="1800" dirty="0">
                <a:solidFill>
                  <a:schemeClr val="tx2"/>
                </a:solidFill>
                <a:latin typeface="HG丸ｺﾞｼｯｸM-PRO" panose="020F0600000000000000" pitchFamily="50" charset="-128"/>
                <a:ea typeface="HG丸ｺﾞｼｯｸM-PRO" panose="020F0600000000000000" pitchFamily="50" charset="-128"/>
              </a:rPr>
              <a:t>年度活動実績、その２</a:t>
            </a: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1800" dirty="0">
                <a:solidFill>
                  <a:schemeClr val="tx2"/>
                </a:solidFill>
                <a:latin typeface="HG丸ｺﾞｼｯｸM-PRO" panose="020F0600000000000000" pitchFamily="50" charset="-128"/>
                <a:ea typeface="HG丸ｺﾞｼｯｸM-PRO" panose="020F0600000000000000" pitchFamily="50" charset="-128"/>
              </a:rPr>
              <a:t>　</a:t>
            </a:r>
            <a:r>
              <a:rPr lang="en-US" altLang="ja-JP" sz="1800" dirty="0">
                <a:solidFill>
                  <a:schemeClr val="tx2"/>
                </a:solidFill>
                <a:latin typeface="HG丸ｺﾞｼｯｸM-PRO" panose="020F0600000000000000" pitchFamily="50" charset="-128"/>
                <a:ea typeface="HG丸ｺﾞｼｯｸM-PRO" panose="020F0600000000000000" pitchFamily="50" charset="-128"/>
              </a:rPr>
              <a:t>(a) </a:t>
            </a:r>
            <a:r>
              <a:rPr lang="ja-JP" altLang="en-US" sz="1800" dirty="0">
                <a:solidFill>
                  <a:schemeClr val="tx2"/>
                </a:solidFill>
                <a:latin typeface="HG丸ｺﾞｼｯｸM-PRO" panose="020F0600000000000000" pitchFamily="50" charset="-128"/>
                <a:ea typeface="HG丸ｺﾞｼｯｸM-PRO" panose="020F0600000000000000" pitchFamily="50" charset="-128"/>
              </a:rPr>
              <a:t>毎年</a:t>
            </a:r>
            <a:r>
              <a:rPr lang="en-US" altLang="ja-JP" sz="1800" dirty="0">
                <a:solidFill>
                  <a:schemeClr val="tx2"/>
                </a:solidFill>
                <a:latin typeface="HG丸ｺﾞｼｯｸM-PRO" panose="020F0600000000000000" pitchFamily="50" charset="-128"/>
                <a:ea typeface="HG丸ｺﾞｼｯｸM-PRO" panose="020F0600000000000000" pitchFamily="50" charset="-128"/>
              </a:rPr>
              <a:t>5</a:t>
            </a:r>
            <a:r>
              <a:rPr lang="ja-JP" altLang="en-US" sz="1800" dirty="0">
                <a:solidFill>
                  <a:schemeClr val="tx2"/>
                </a:solidFill>
                <a:latin typeface="HG丸ｺﾞｼｯｸM-PRO" panose="020F0600000000000000" pitchFamily="50" charset="-128"/>
                <a:ea typeface="HG丸ｺﾞｼｯｸM-PRO" panose="020F0600000000000000" pitchFamily="50" charset="-128"/>
              </a:rPr>
              <a:t>月～</a:t>
            </a:r>
            <a:r>
              <a:rPr lang="en-US" altLang="ja-JP" sz="1800" dirty="0">
                <a:solidFill>
                  <a:schemeClr val="tx2"/>
                </a:solidFill>
                <a:latin typeface="HG丸ｺﾞｼｯｸM-PRO" panose="020F0600000000000000" pitchFamily="50" charset="-128"/>
                <a:ea typeface="HG丸ｺﾞｼｯｸM-PRO" panose="020F0600000000000000" pitchFamily="50" charset="-128"/>
              </a:rPr>
              <a:t>12</a:t>
            </a:r>
            <a:r>
              <a:rPr lang="ja-JP" altLang="en-US" sz="1800" dirty="0">
                <a:solidFill>
                  <a:schemeClr val="tx2"/>
                </a:solidFill>
                <a:latin typeface="HG丸ｺﾞｼｯｸM-PRO" panose="020F0600000000000000" pitchFamily="50" charset="-128"/>
                <a:ea typeface="HG丸ｺﾞｼｯｸM-PRO" panose="020F0600000000000000" pitchFamily="50" charset="-128"/>
              </a:rPr>
              <a:t>月を活動期間としている。</a:t>
            </a: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1800" dirty="0">
                <a:solidFill>
                  <a:schemeClr val="tx2"/>
                </a:solidFill>
                <a:latin typeface="HG丸ｺﾞｼｯｸM-PRO" panose="020F0600000000000000" pitchFamily="50" charset="-128"/>
                <a:ea typeface="HG丸ｺﾞｼｯｸM-PRO" panose="020F0600000000000000" pitchFamily="50" charset="-128"/>
              </a:rPr>
              <a:t>　　</a:t>
            </a:r>
            <a:r>
              <a:rPr lang="en-US" altLang="ja-JP" sz="1800" dirty="0">
                <a:solidFill>
                  <a:schemeClr val="tx2"/>
                </a:solidFill>
                <a:latin typeface="HG丸ｺﾞｼｯｸM-PRO" panose="020F0600000000000000" pitchFamily="50" charset="-128"/>
                <a:ea typeface="HG丸ｺﾞｼｯｸM-PRO" panose="020F0600000000000000" pitchFamily="50" charset="-128"/>
              </a:rPr>
              <a:t>※</a:t>
            </a:r>
            <a:r>
              <a:rPr lang="ja-JP" altLang="en-US" sz="1800" dirty="0">
                <a:solidFill>
                  <a:schemeClr val="tx2"/>
                </a:solidFill>
                <a:latin typeface="HG丸ｺﾞｼｯｸM-PRO" panose="020F0600000000000000" pitchFamily="50" charset="-128"/>
                <a:ea typeface="HG丸ｺﾞｼｯｸM-PRO" panose="020F0600000000000000" pitchFamily="50" charset="-128"/>
              </a:rPr>
              <a:t>本年度はコロナの影響を受け、</a:t>
            </a:r>
            <a:r>
              <a:rPr lang="en-US" altLang="ja-JP" sz="1800" dirty="0">
                <a:solidFill>
                  <a:schemeClr val="tx2"/>
                </a:solidFill>
                <a:latin typeface="HG丸ｺﾞｼｯｸM-PRO" panose="020F0600000000000000" pitchFamily="50" charset="-128"/>
                <a:ea typeface="HG丸ｺﾞｼｯｸM-PRO" panose="020F0600000000000000" pitchFamily="50" charset="-128"/>
              </a:rPr>
              <a:t>8</a:t>
            </a:r>
            <a:r>
              <a:rPr lang="ja-JP" altLang="en-US" sz="1800" dirty="0">
                <a:solidFill>
                  <a:schemeClr val="tx2"/>
                </a:solidFill>
                <a:latin typeface="HG丸ｺﾞｼｯｸM-PRO" panose="020F0600000000000000" pitchFamily="50" charset="-128"/>
                <a:ea typeface="HG丸ｺﾞｼｯｸM-PRO" panose="020F0600000000000000" pitchFamily="50" charset="-128"/>
              </a:rPr>
              <a:t>月～</a:t>
            </a:r>
            <a:r>
              <a:rPr lang="en-US" altLang="ja-JP" sz="1800" dirty="0">
                <a:solidFill>
                  <a:schemeClr val="tx2"/>
                </a:solidFill>
                <a:latin typeface="HG丸ｺﾞｼｯｸM-PRO" panose="020F0600000000000000" pitchFamily="50" charset="-128"/>
                <a:ea typeface="HG丸ｺﾞｼｯｸM-PRO" panose="020F0600000000000000" pitchFamily="50" charset="-128"/>
              </a:rPr>
              <a:t>12</a:t>
            </a:r>
            <a:r>
              <a:rPr lang="ja-JP" altLang="en-US" sz="1800" dirty="0">
                <a:solidFill>
                  <a:schemeClr val="tx2"/>
                </a:solidFill>
                <a:latin typeface="HG丸ｺﾞｼｯｸM-PRO" panose="020F0600000000000000" pitchFamily="50" charset="-128"/>
                <a:ea typeface="HG丸ｺﾞｼｯｸM-PRO" panose="020F0600000000000000" pitchFamily="50" charset="-128"/>
              </a:rPr>
              <a:t>月を活動時期とした。</a:t>
            </a:r>
            <a:br>
              <a:rPr lang="ja-JP" altLang="en-US" sz="1800" dirty="0">
                <a:solidFill>
                  <a:schemeClr val="tx2"/>
                </a:solidFill>
                <a:latin typeface="HG丸ｺﾞｼｯｸM-PRO" panose="020F0600000000000000" pitchFamily="50" charset="-128"/>
                <a:ea typeface="HG丸ｺﾞｼｯｸM-PRO" panose="020F0600000000000000" pitchFamily="50" charset="-128"/>
              </a:rPr>
            </a:br>
            <a:r>
              <a:rPr lang="ja-JP" altLang="en-US" sz="1800" dirty="0">
                <a:solidFill>
                  <a:schemeClr val="tx2"/>
                </a:solidFill>
                <a:latin typeface="HG丸ｺﾞｼｯｸM-PRO" panose="020F0600000000000000" pitchFamily="50" charset="-128"/>
                <a:ea typeface="HG丸ｺﾞｼｯｸM-PRO" panose="020F0600000000000000" pitchFamily="50" charset="-128"/>
              </a:rPr>
              <a:t>　</a:t>
            </a:r>
            <a:r>
              <a:rPr lang="en-US" altLang="ja-JP" sz="1800" dirty="0">
                <a:solidFill>
                  <a:schemeClr val="tx2"/>
                </a:solidFill>
                <a:latin typeface="HG丸ｺﾞｼｯｸM-PRO" panose="020F0600000000000000" pitchFamily="50" charset="-128"/>
                <a:ea typeface="HG丸ｺﾞｼｯｸM-PRO" panose="020F0600000000000000" pitchFamily="50" charset="-128"/>
              </a:rPr>
              <a:t>(b) 3</a:t>
            </a:r>
            <a:r>
              <a:rPr lang="ja-JP" altLang="en-US" sz="1800" dirty="0" err="1">
                <a:solidFill>
                  <a:schemeClr val="tx2"/>
                </a:solidFill>
                <a:latin typeface="HG丸ｺﾞｼｯｸM-PRO" panose="020F0600000000000000" pitchFamily="50" charset="-128"/>
                <a:ea typeface="HG丸ｺﾞｼｯｸM-PRO" panose="020F0600000000000000" pitchFamily="50" charset="-128"/>
              </a:rPr>
              <a:t>つの</a:t>
            </a:r>
            <a:r>
              <a:rPr lang="en-US" altLang="ja-JP" sz="1800" dirty="0">
                <a:solidFill>
                  <a:schemeClr val="tx2"/>
                </a:solidFill>
                <a:latin typeface="HG丸ｺﾞｼｯｸM-PRO" panose="020F0600000000000000" pitchFamily="50" charset="-128"/>
                <a:ea typeface="HG丸ｺﾞｼｯｸM-PRO" panose="020F0600000000000000" pitchFamily="50" charset="-128"/>
              </a:rPr>
              <a:t>WG</a:t>
            </a:r>
            <a:r>
              <a:rPr lang="ja-JP" altLang="en-US" sz="1800" dirty="0">
                <a:solidFill>
                  <a:schemeClr val="tx2"/>
                </a:solidFill>
                <a:latin typeface="HG丸ｺﾞｼｯｸM-PRO" panose="020F0600000000000000" pitchFamily="50" charset="-128"/>
                <a:ea typeface="HG丸ｺﾞｼｯｸM-PRO" panose="020F0600000000000000" pitchFamily="50" charset="-128"/>
              </a:rPr>
              <a:t>で勉強会を実施している。</a:t>
            </a:r>
            <a:br>
              <a:rPr lang="ja-JP" altLang="en-US" sz="1800" dirty="0">
                <a:solidFill>
                  <a:schemeClr val="tx2"/>
                </a:solidFill>
                <a:latin typeface="HG丸ｺﾞｼｯｸM-PRO" panose="020F0600000000000000" pitchFamily="50" charset="-128"/>
                <a:ea typeface="HG丸ｺﾞｼｯｸM-PRO" panose="020F0600000000000000" pitchFamily="50" charset="-128"/>
              </a:rPr>
            </a:br>
            <a:r>
              <a:rPr lang="ja-JP" altLang="en-US" sz="1800" dirty="0">
                <a:solidFill>
                  <a:schemeClr val="tx2"/>
                </a:solidFill>
                <a:latin typeface="HG丸ｺﾞｼｯｸM-PRO" panose="020F0600000000000000" pitchFamily="50" charset="-128"/>
                <a:ea typeface="HG丸ｺﾞｼｯｸM-PRO" panose="020F0600000000000000" pitchFamily="50" charset="-128"/>
              </a:rPr>
              <a:t>　</a:t>
            </a:r>
            <a:r>
              <a:rPr lang="en-US" altLang="ja-JP" sz="1800" dirty="0">
                <a:solidFill>
                  <a:schemeClr val="tx2"/>
                </a:solidFill>
                <a:latin typeface="HG丸ｺﾞｼｯｸM-PRO" panose="020F0600000000000000" pitchFamily="50" charset="-128"/>
                <a:ea typeface="HG丸ｺﾞｼｯｸM-PRO" panose="020F0600000000000000" pitchFamily="50" charset="-128"/>
              </a:rPr>
              <a:t>(c) </a:t>
            </a:r>
            <a:r>
              <a:rPr lang="ja-JP" altLang="en-US" sz="1800" dirty="0">
                <a:solidFill>
                  <a:schemeClr val="tx2"/>
                </a:solidFill>
                <a:latin typeface="HG丸ｺﾞｼｯｸM-PRO" panose="020F0600000000000000" pitchFamily="50" charset="-128"/>
                <a:ea typeface="HG丸ｺﾞｼｯｸM-PRO" panose="020F0600000000000000" pitchFamily="50" charset="-128"/>
              </a:rPr>
              <a:t>各</a:t>
            </a:r>
            <a:r>
              <a:rPr lang="en-US" altLang="ja-JP" sz="1800" dirty="0">
                <a:solidFill>
                  <a:schemeClr val="tx2"/>
                </a:solidFill>
                <a:latin typeface="HG丸ｺﾞｼｯｸM-PRO" panose="020F0600000000000000" pitchFamily="50" charset="-128"/>
                <a:ea typeface="HG丸ｺﾞｼｯｸM-PRO" panose="020F0600000000000000" pitchFamily="50" charset="-128"/>
              </a:rPr>
              <a:t>WG</a:t>
            </a:r>
            <a:r>
              <a:rPr lang="ja-JP" altLang="en-US" sz="1800" dirty="0">
                <a:solidFill>
                  <a:schemeClr val="tx2"/>
                </a:solidFill>
                <a:latin typeface="HG丸ｺﾞｼｯｸM-PRO" panose="020F0600000000000000" pitchFamily="50" charset="-128"/>
                <a:ea typeface="HG丸ｺﾞｼｯｸM-PRO" panose="020F0600000000000000" pitchFamily="50" charset="-128"/>
              </a:rPr>
              <a:t>の活動成果の報告により、知識を共有している。</a:t>
            </a:r>
            <a:br>
              <a:rPr lang="ja-JP" altLang="en-US" sz="1800" dirty="0">
                <a:solidFill>
                  <a:schemeClr val="tx2"/>
                </a:solidFill>
                <a:latin typeface="HG丸ｺﾞｼｯｸM-PRO" panose="020F0600000000000000" pitchFamily="50" charset="-128"/>
                <a:ea typeface="HG丸ｺﾞｼｯｸM-PRO" panose="020F0600000000000000" pitchFamily="50" charset="-128"/>
              </a:rPr>
            </a:br>
            <a:r>
              <a:rPr lang="ja-JP" altLang="en-US" sz="1800" dirty="0">
                <a:solidFill>
                  <a:schemeClr val="tx2"/>
                </a:solidFill>
                <a:latin typeface="HG丸ｺﾞｼｯｸM-PRO" panose="020F0600000000000000" pitchFamily="50" charset="-128"/>
                <a:ea typeface="HG丸ｺﾞｼｯｸM-PRO" panose="020F0600000000000000" pitchFamily="50" charset="-128"/>
              </a:rPr>
              <a:t>　</a:t>
            </a:r>
            <a:r>
              <a:rPr lang="en-US" altLang="ja-JP" sz="1800" dirty="0">
                <a:solidFill>
                  <a:schemeClr val="tx2"/>
                </a:solidFill>
                <a:latin typeface="HG丸ｺﾞｼｯｸM-PRO" panose="020F0600000000000000" pitchFamily="50" charset="-128"/>
                <a:ea typeface="HG丸ｺﾞｼｯｸM-PRO" panose="020F0600000000000000" pitchFamily="50" charset="-128"/>
              </a:rPr>
              <a:t>(d) </a:t>
            </a:r>
            <a:r>
              <a:rPr lang="ja-JP" altLang="en-US" sz="1800" dirty="0">
                <a:solidFill>
                  <a:schemeClr val="tx2"/>
                </a:solidFill>
                <a:latin typeface="HG丸ｺﾞｼｯｸM-PRO" panose="020F0600000000000000" pitchFamily="50" charset="-128"/>
                <a:ea typeface="HG丸ｺﾞｼｯｸM-PRO" panose="020F0600000000000000" pitchFamily="50" charset="-128"/>
              </a:rPr>
              <a:t>外部の講師をお願いして講演会を実施している。</a:t>
            </a:r>
            <a:br>
              <a:rPr lang="ja-JP" altLang="en-US" sz="1800" dirty="0">
                <a:solidFill>
                  <a:schemeClr val="tx2"/>
                </a:solidFill>
                <a:latin typeface="HG丸ｺﾞｼｯｸM-PRO" panose="020F0600000000000000" pitchFamily="50" charset="-128"/>
                <a:ea typeface="HG丸ｺﾞｼｯｸM-PRO" panose="020F0600000000000000" pitchFamily="50" charset="-128"/>
              </a:rPr>
            </a:br>
            <a:r>
              <a:rPr lang="ja-JP" altLang="en-US" sz="1800" dirty="0">
                <a:solidFill>
                  <a:schemeClr val="tx2"/>
                </a:solidFill>
                <a:latin typeface="HG丸ｺﾞｼｯｸM-PRO" panose="020F0600000000000000" pitchFamily="50" charset="-128"/>
                <a:ea typeface="HG丸ｺﾞｼｯｸM-PRO" panose="020F0600000000000000" pitchFamily="50" charset="-128"/>
              </a:rPr>
              <a:t>　　　</a:t>
            </a:r>
            <a:r>
              <a:rPr lang="en-US" altLang="ja-JP" sz="1800" dirty="0">
                <a:solidFill>
                  <a:schemeClr val="tx2"/>
                </a:solidFill>
                <a:latin typeface="HG丸ｺﾞｼｯｸM-PRO" panose="020F0600000000000000" pitchFamily="50" charset="-128"/>
                <a:ea typeface="HG丸ｺﾞｼｯｸM-PRO" panose="020F0600000000000000" pitchFamily="50" charset="-128"/>
              </a:rPr>
              <a:t>2020</a:t>
            </a:r>
            <a:r>
              <a:rPr lang="ja-JP" altLang="en-US" sz="1800" dirty="0">
                <a:solidFill>
                  <a:schemeClr val="tx2"/>
                </a:solidFill>
                <a:latin typeface="HG丸ｺﾞｼｯｸM-PRO" panose="020F0600000000000000" pitchFamily="50" charset="-128"/>
                <a:ea typeface="HG丸ｺﾞｼｯｸM-PRO" panose="020F0600000000000000" pitchFamily="50" charset="-128"/>
              </a:rPr>
              <a:t>年は</a:t>
            </a:r>
            <a:r>
              <a:rPr lang="en-US" altLang="ja-JP" sz="1800" dirty="0">
                <a:solidFill>
                  <a:schemeClr val="tx2"/>
                </a:solidFill>
                <a:latin typeface="HG丸ｺﾞｼｯｸM-PRO" panose="020F0600000000000000" pitchFamily="50" charset="-128"/>
                <a:ea typeface="HG丸ｺﾞｼｯｸM-PRO" panose="020F0600000000000000" pitchFamily="50" charset="-128"/>
              </a:rPr>
              <a:t>2</a:t>
            </a:r>
            <a:r>
              <a:rPr lang="ja-JP" altLang="en-US" sz="1800" dirty="0">
                <a:solidFill>
                  <a:schemeClr val="tx2"/>
                </a:solidFill>
                <a:latin typeface="HG丸ｺﾞｼｯｸM-PRO" panose="020F0600000000000000" pitchFamily="50" charset="-128"/>
                <a:ea typeface="HG丸ｺﾞｼｯｸM-PRO" panose="020F0600000000000000" pitchFamily="50" charset="-128"/>
              </a:rPr>
              <a:t>回の講演会を実施した。</a:t>
            </a:r>
            <a:br>
              <a:rPr lang="ja-JP" altLang="en-US" sz="1800" dirty="0">
                <a:solidFill>
                  <a:schemeClr val="tx2"/>
                </a:solidFill>
                <a:latin typeface="HG丸ｺﾞｼｯｸM-PRO" panose="020F0600000000000000" pitchFamily="50" charset="-128"/>
                <a:ea typeface="HG丸ｺﾞｼｯｸM-PRO" panose="020F0600000000000000" pitchFamily="50" charset="-128"/>
              </a:rPr>
            </a:br>
            <a:r>
              <a:rPr lang="ja-JP" altLang="en-US" sz="1800" dirty="0">
                <a:solidFill>
                  <a:schemeClr val="tx2"/>
                </a:solidFill>
                <a:latin typeface="HG丸ｺﾞｼｯｸM-PRO" panose="020F0600000000000000" pitchFamily="50" charset="-128"/>
                <a:ea typeface="HG丸ｺﾞｼｯｸM-PRO" panose="020F0600000000000000" pitchFamily="50" charset="-128"/>
              </a:rPr>
              <a:t>　</a:t>
            </a:r>
            <a:r>
              <a:rPr lang="en-US" altLang="ja-JP" sz="1800" dirty="0">
                <a:solidFill>
                  <a:schemeClr val="tx2"/>
                </a:solidFill>
                <a:latin typeface="HG丸ｺﾞｼｯｸM-PRO" panose="020F0600000000000000" pitchFamily="50" charset="-128"/>
                <a:ea typeface="HG丸ｺﾞｼｯｸM-PRO" panose="020F0600000000000000" pitchFamily="50" charset="-128"/>
              </a:rPr>
              <a:t>(e) </a:t>
            </a:r>
            <a:r>
              <a:rPr lang="ja-JP" altLang="en-US" sz="1800" dirty="0">
                <a:solidFill>
                  <a:schemeClr val="tx2"/>
                </a:solidFill>
                <a:latin typeface="HG丸ｺﾞｼｯｸM-PRO" panose="020F0600000000000000" pitchFamily="50" charset="-128"/>
                <a:ea typeface="HG丸ｺﾞｼｯｸM-PRO" panose="020F0600000000000000" pitchFamily="50" charset="-128"/>
              </a:rPr>
              <a:t>若い技術者に対しての基礎的な設計法の講習会を実施した。</a:t>
            </a:r>
            <a:br>
              <a:rPr lang="ja-JP" altLang="en-US" sz="1800" dirty="0">
                <a:solidFill>
                  <a:schemeClr val="tx2"/>
                </a:solidFill>
                <a:latin typeface="HG丸ｺﾞｼｯｸM-PRO" panose="020F0600000000000000" pitchFamily="50" charset="-128"/>
                <a:ea typeface="HG丸ｺﾞｼｯｸM-PRO" panose="020F0600000000000000" pitchFamily="50" charset="-128"/>
              </a:rPr>
            </a:br>
            <a:r>
              <a:rPr lang="ja-JP" altLang="en-US" sz="1800" dirty="0">
                <a:solidFill>
                  <a:schemeClr val="tx2"/>
                </a:solidFill>
                <a:latin typeface="HG丸ｺﾞｼｯｸM-PRO" panose="020F0600000000000000" pitchFamily="50" charset="-128"/>
                <a:ea typeface="HG丸ｺﾞｼｯｸM-PRO" panose="020F0600000000000000" pitchFamily="50" charset="-128"/>
              </a:rPr>
              <a:t>　</a:t>
            </a:r>
            <a:r>
              <a:rPr lang="en-US" altLang="ja-JP" sz="1800" dirty="0">
                <a:solidFill>
                  <a:schemeClr val="tx2"/>
                </a:solidFill>
                <a:latin typeface="HG丸ｺﾞｼｯｸM-PRO" panose="020F0600000000000000" pitchFamily="50" charset="-128"/>
                <a:ea typeface="HG丸ｺﾞｼｯｸM-PRO" panose="020F0600000000000000" pitchFamily="50" charset="-128"/>
              </a:rPr>
              <a:t>(f) </a:t>
            </a:r>
            <a:r>
              <a:rPr lang="ja-JP" altLang="en-US" sz="1800" dirty="0">
                <a:solidFill>
                  <a:schemeClr val="tx2"/>
                </a:solidFill>
                <a:latin typeface="HG丸ｺﾞｼｯｸM-PRO" panose="020F0600000000000000" pitchFamily="50" charset="-128"/>
                <a:ea typeface="HG丸ｺﾞｼｯｸM-PRO" panose="020F0600000000000000" pitchFamily="50" charset="-128"/>
              </a:rPr>
              <a:t>フィールドワーク講習会を実施した。</a:t>
            </a: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5DA7BEB6-1FE5-4B6F-81D5-175F1D4B3BC6}" type="slidenum">
              <a:rPr kumimoji="1" lang="ja-JP" altLang="en-US" smtClean="0"/>
              <a:t>4</a:t>
            </a:fld>
            <a:endParaRPr kumimoji="1" lang="ja-JP" altLang="en-US"/>
          </a:p>
        </p:txBody>
      </p:sp>
    </p:spTree>
    <p:extLst>
      <p:ext uri="{BB962C8B-B14F-4D97-AF65-F5344CB8AC3E}">
        <p14:creationId xmlns:p14="http://schemas.microsoft.com/office/powerpoint/2010/main" val="59149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sz="2800" dirty="0">
                <a:solidFill>
                  <a:schemeClr val="tx2"/>
                </a:solidFill>
                <a:latin typeface="HG丸ｺﾞｼｯｸM-PRO" panose="020F0600000000000000" pitchFamily="50" charset="-128"/>
                <a:ea typeface="HG丸ｺﾞｼｯｸM-PRO" panose="020F0600000000000000" pitchFamily="50" charset="-128"/>
              </a:rPr>
              <a:t>2.</a:t>
            </a:r>
            <a:r>
              <a:rPr lang="ja-JP" altLang="en-US" sz="2800" dirty="0">
                <a:solidFill>
                  <a:schemeClr val="tx2"/>
                </a:solidFill>
                <a:latin typeface="HG丸ｺﾞｼｯｸM-PRO" panose="020F0600000000000000" pitchFamily="50" charset="-128"/>
                <a:ea typeface="HG丸ｺﾞｼｯｸM-PRO" panose="020F0600000000000000" pitchFamily="50" charset="-128"/>
              </a:rPr>
              <a:t>　</a:t>
            </a:r>
            <a:r>
              <a:rPr lang="en-US" altLang="ja-JP" sz="2800" dirty="0">
                <a:solidFill>
                  <a:schemeClr val="tx2"/>
                </a:solidFill>
                <a:latin typeface="HG丸ｺﾞｼｯｸM-PRO" panose="020F0600000000000000" pitchFamily="50" charset="-128"/>
                <a:ea typeface="HG丸ｺﾞｼｯｸM-PRO" panose="020F0600000000000000" pitchFamily="50" charset="-128"/>
              </a:rPr>
              <a:t>2020</a:t>
            </a:r>
            <a:r>
              <a:rPr lang="ja-JP" altLang="en-US" sz="2800" dirty="0">
                <a:solidFill>
                  <a:schemeClr val="tx2"/>
                </a:solidFill>
                <a:latin typeface="HG丸ｺﾞｼｯｸM-PRO" panose="020F0600000000000000" pitchFamily="50" charset="-128"/>
                <a:ea typeface="HG丸ｺﾞｼｯｸM-PRO" panose="020F0600000000000000" pitchFamily="50" charset="-128"/>
              </a:rPr>
              <a:t>年度のセミナー活動</a:t>
            </a:r>
            <a:r>
              <a:rPr lang="en-US" altLang="ja-JP" sz="2800" dirty="0">
                <a:solidFill>
                  <a:schemeClr val="tx2"/>
                </a:solidFill>
                <a:latin typeface="HG丸ｺﾞｼｯｸM-PRO" panose="020F0600000000000000" pitchFamily="50" charset="-128"/>
                <a:ea typeface="HG丸ｺﾞｼｯｸM-PRO" panose="020F0600000000000000" pitchFamily="50" charset="-128"/>
              </a:rPr>
              <a:t>(3)</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457200" y="1196752"/>
            <a:ext cx="8229600" cy="4525963"/>
          </a:xfrm>
        </p:spPr>
        <p:txBody>
          <a:bodyPr/>
          <a:lstStyle/>
          <a:p>
            <a:pPr marL="0" indent="0">
              <a:buNone/>
            </a:pPr>
            <a:r>
              <a:rPr lang="ja-JP" altLang="en-US" sz="1800" dirty="0">
                <a:solidFill>
                  <a:schemeClr val="tx2"/>
                </a:solidFill>
                <a:latin typeface="HG丸ｺﾞｼｯｸM-PRO" panose="020F0600000000000000" pitchFamily="50" charset="-128"/>
                <a:ea typeface="HG丸ｺﾞｼｯｸM-PRO" panose="020F0600000000000000" pitchFamily="50" charset="-128"/>
              </a:rPr>
              <a:t>② </a:t>
            </a:r>
            <a:r>
              <a:rPr lang="en-US" altLang="ja-JP" sz="1800" dirty="0">
                <a:solidFill>
                  <a:schemeClr val="tx2"/>
                </a:solidFill>
                <a:latin typeface="HG丸ｺﾞｼｯｸM-PRO" panose="020F0600000000000000" pitchFamily="50" charset="-128"/>
                <a:ea typeface="HG丸ｺﾞｼｯｸM-PRO" panose="020F0600000000000000" pitchFamily="50" charset="-128"/>
              </a:rPr>
              <a:t>2020</a:t>
            </a:r>
            <a:r>
              <a:rPr lang="ja-JP" altLang="en-US" sz="1800" dirty="0">
                <a:solidFill>
                  <a:schemeClr val="tx2"/>
                </a:solidFill>
                <a:latin typeface="HG丸ｺﾞｼｯｸM-PRO" panose="020F0600000000000000" pitchFamily="50" charset="-128"/>
                <a:ea typeface="HG丸ｺﾞｼｯｸM-PRO" panose="020F0600000000000000" pitchFamily="50" charset="-128"/>
              </a:rPr>
              <a:t>年度</a:t>
            </a:r>
            <a:r>
              <a:rPr lang="en-US" altLang="ja-JP" sz="1800" dirty="0">
                <a:solidFill>
                  <a:schemeClr val="tx2"/>
                </a:solidFill>
                <a:latin typeface="HG丸ｺﾞｼｯｸM-PRO" panose="020F0600000000000000" pitchFamily="50" charset="-128"/>
                <a:ea typeface="HG丸ｺﾞｼｯｸM-PRO" panose="020F0600000000000000" pitchFamily="50" charset="-128"/>
              </a:rPr>
              <a:t>WG</a:t>
            </a:r>
            <a:r>
              <a:rPr lang="ja-JP" altLang="en-US" sz="1800" dirty="0">
                <a:solidFill>
                  <a:schemeClr val="tx2"/>
                </a:solidFill>
                <a:latin typeface="HG丸ｺﾞｼｯｸM-PRO" panose="020F0600000000000000" pitchFamily="50" charset="-128"/>
                <a:ea typeface="HG丸ｺﾞｼｯｸM-PRO" panose="020F0600000000000000" pitchFamily="50" charset="-128"/>
              </a:rPr>
              <a:t>活動</a:t>
            </a:r>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5DA7BEB6-1FE5-4B6F-81D5-175F1D4B3BC6}" type="slidenum">
              <a:rPr kumimoji="1" lang="ja-JP" altLang="en-US" smtClean="0"/>
              <a:t>5</a:t>
            </a:fld>
            <a:endParaRPr kumimoji="1" lang="ja-JP" altLang="en-US"/>
          </a:p>
        </p:txBody>
      </p:sp>
      <p:pic>
        <p:nvPicPr>
          <p:cNvPr id="5" name="図 4">
            <a:extLst>
              <a:ext uri="{FF2B5EF4-FFF2-40B4-BE49-F238E27FC236}">
                <a16:creationId xmlns:a16="http://schemas.microsoft.com/office/drawing/2014/main" id="{DF7D6723-A62A-4CE9-8965-3A3B00ACD007}"/>
              </a:ext>
            </a:extLst>
          </p:cNvPr>
          <p:cNvPicPr>
            <a:picLocks noChangeAspect="1"/>
          </p:cNvPicPr>
          <p:nvPr/>
        </p:nvPicPr>
        <p:blipFill>
          <a:blip r:embed="rId2"/>
          <a:stretch>
            <a:fillRect/>
          </a:stretch>
        </p:blipFill>
        <p:spPr>
          <a:xfrm>
            <a:off x="611560" y="1628800"/>
            <a:ext cx="7931224" cy="2515020"/>
          </a:xfrm>
          <a:prstGeom prst="rect">
            <a:avLst/>
          </a:prstGeom>
        </p:spPr>
      </p:pic>
    </p:spTree>
    <p:extLst>
      <p:ext uri="{BB962C8B-B14F-4D97-AF65-F5344CB8AC3E}">
        <p14:creationId xmlns:p14="http://schemas.microsoft.com/office/powerpoint/2010/main" val="415978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936104"/>
          </a:xfrm>
        </p:spPr>
        <p:txBody>
          <a:bodyPr>
            <a:normAutofit/>
          </a:bodyPr>
          <a:lstStyle/>
          <a:p>
            <a:pPr algn="l"/>
            <a:r>
              <a:rPr kumimoji="1" lang="ja-JP" altLang="en-US" sz="2800" dirty="0">
                <a:solidFill>
                  <a:schemeClr val="tx2"/>
                </a:solidFill>
                <a:latin typeface="HG丸ｺﾞｼｯｸM-PRO" panose="020F0600000000000000" pitchFamily="50" charset="-128"/>
                <a:ea typeface="HG丸ｺﾞｼｯｸM-PRO" panose="020F0600000000000000" pitchFamily="50" charset="-128"/>
              </a:rPr>
              <a:t>第</a:t>
            </a:r>
            <a:r>
              <a:rPr kumimoji="1" lang="en-US" altLang="ja-JP" sz="2800" dirty="0">
                <a:solidFill>
                  <a:schemeClr val="tx2"/>
                </a:solidFill>
                <a:latin typeface="HG丸ｺﾞｼｯｸM-PRO" panose="020F0600000000000000" pitchFamily="50" charset="-128"/>
                <a:ea typeface="HG丸ｺﾞｼｯｸM-PRO" panose="020F0600000000000000" pitchFamily="50" charset="-128"/>
              </a:rPr>
              <a:t>1</a:t>
            </a:r>
            <a:r>
              <a:rPr kumimoji="1" lang="ja-JP" altLang="en-US" sz="2800" dirty="0">
                <a:solidFill>
                  <a:schemeClr val="tx2"/>
                </a:solidFill>
                <a:latin typeface="HG丸ｺﾞｼｯｸM-PRO" panose="020F0600000000000000" pitchFamily="50" charset="-128"/>
                <a:ea typeface="HG丸ｺﾞｼｯｸM-PRO" panose="020F0600000000000000" pitchFamily="50" charset="-128"/>
              </a:rPr>
              <a:t>回　岡山地域セミナー</a:t>
            </a:r>
          </a:p>
        </p:txBody>
      </p:sp>
      <p:sp>
        <p:nvSpPr>
          <p:cNvPr id="3" name="コンテンツ プレースホルダー 2"/>
          <p:cNvSpPr>
            <a:spLocks noGrp="1"/>
          </p:cNvSpPr>
          <p:nvPr>
            <p:ph idx="1"/>
          </p:nvPr>
        </p:nvSpPr>
        <p:spPr>
          <a:xfrm>
            <a:off x="457200" y="1268760"/>
            <a:ext cx="8229600" cy="5040560"/>
          </a:xfrm>
        </p:spPr>
        <p:txBody>
          <a:bodyPr>
            <a:normAutofit/>
          </a:bodyPr>
          <a:lstStyle/>
          <a:p>
            <a:pPr marL="0" indent="0">
              <a:buNone/>
            </a:pP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日　時：</a:t>
            </a:r>
            <a:r>
              <a:rPr kumimoji="1" lang="en-US" altLang="ja-JP" sz="2000" dirty="0">
                <a:solidFill>
                  <a:schemeClr val="tx2"/>
                </a:solidFill>
                <a:latin typeface="HG丸ｺﾞｼｯｸM-PRO" panose="020F0600000000000000" pitchFamily="50" charset="-128"/>
                <a:ea typeface="HG丸ｺﾞｼｯｸM-PRO" panose="020F0600000000000000" pitchFamily="50" charset="-128"/>
              </a:rPr>
              <a:t>8</a:t>
            </a:r>
            <a:r>
              <a:rPr lang="ja-JP" altLang="en-US" sz="2000" dirty="0">
                <a:solidFill>
                  <a:schemeClr val="tx2"/>
                </a:solidFill>
                <a:latin typeface="HG丸ｺﾞｼｯｸM-PRO" panose="020F0600000000000000" pitchFamily="50" charset="-128"/>
                <a:ea typeface="HG丸ｺﾞｼｯｸM-PRO" panose="020F0600000000000000" pitchFamily="50" charset="-128"/>
              </a:rPr>
              <a:t>月２</a:t>
            </a:r>
            <a:r>
              <a:rPr lang="en-US" altLang="ja-JP" sz="2000" dirty="0">
                <a:solidFill>
                  <a:schemeClr val="tx2"/>
                </a:solidFill>
                <a:latin typeface="HG丸ｺﾞｼｯｸM-PRO" panose="020F0600000000000000" pitchFamily="50" charset="-128"/>
                <a:ea typeface="HG丸ｺﾞｼｯｸM-PRO" panose="020F0600000000000000" pitchFamily="50" charset="-128"/>
              </a:rPr>
              <a:t>4</a:t>
            </a:r>
            <a:r>
              <a:rPr lang="ja-JP" altLang="en-US" sz="2000" dirty="0">
                <a:solidFill>
                  <a:schemeClr val="tx2"/>
                </a:solidFill>
                <a:latin typeface="HG丸ｺﾞｼｯｸM-PRO" panose="020F0600000000000000" pitchFamily="50" charset="-128"/>
                <a:ea typeface="HG丸ｺﾞｼｯｸM-PRO" panose="020F0600000000000000" pitchFamily="50" charset="-128"/>
              </a:rPr>
              <a:t>日</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月</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　１８：００～２０：００</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場　所：リモート</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演　題：①講演</a:t>
            </a:r>
            <a:endParaRPr kumimoji="1"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　　　　近年の集中豪雨と防災気象情報</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　　　　　</a:t>
            </a:r>
            <a:r>
              <a:rPr lang="ja-JP" altLang="en-US" sz="2000" dirty="0">
                <a:solidFill>
                  <a:schemeClr val="tx2"/>
                </a:solidFill>
                <a:latin typeface="HG丸ｺﾞｼｯｸM-PRO" panose="020F0600000000000000" pitchFamily="50" charset="-128"/>
                <a:ea typeface="HG丸ｺﾞｼｯｸM-PRO" panose="020F0600000000000000" pitchFamily="50" charset="-128"/>
              </a:rPr>
              <a:t>講師：赤木 万哲　先生（岡山地方気象台台長）</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　　　　</a:t>
            </a: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②２０１</a:t>
            </a:r>
            <a:r>
              <a:rPr kumimoji="1" lang="en-US" altLang="ja-JP" sz="2000" dirty="0">
                <a:solidFill>
                  <a:schemeClr val="tx2"/>
                </a:solidFill>
                <a:latin typeface="HG丸ｺﾞｼｯｸM-PRO" panose="020F0600000000000000" pitchFamily="50" charset="-128"/>
                <a:ea typeface="HG丸ｺﾞｼｯｸM-PRO" panose="020F0600000000000000" pitchFamily="50" charset="-128"/>
              </a:rPr>
              <a:t>9</a:t>
            </a: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年度活動報告及び２０</a:t>
            </a:r>
            <a:r>
              <a:rPr kumimoji="1" lang="en-US" altLang="ja-JP" sz="2000" dirty="0">
                <a:solidFill>
                  <a:schemeClr val="tx2"/>
                </a:solidFill>
                <a:latin typeface="HG丸ｺﾞｼｯｸM-PRO" panose="020F0600000000000000" pitchFamily="50" charset="-128"/>
                <a:ea typeface="HG丸ｺﾞｼｯｸM-PRO" panose="020F0600000000000000" pitchFamily="50" charset="-128"/>
              </a:rPr>
              <a:t>20</a:t>
            </a: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年度活動計画</a:t>
            </a:r>
            <a:endParaRPr kumimoji="1"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　　　　　　　　　　　　　　　　　　　　　　　：根本幹事長</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　　　　③ＷＧ活動報告と２０１</a:t>
            </a:r>
            <a:r>
              <a:rPr kumimoji="1" lang="en-US" altLang="ja-JP" sz="2000" dirty="0">
                <a:solidFill>
                  <a:schemeClr val="tx2"/>
                </a:solidFill>
                <a:latin typeface="HG丸ｺﾞｼｯｸM-PRO" panose="020F0600000000000000" pitchFamily="50" charset="-128"/>
                <a:ea typeface="HG丸ｺﾞｼｯｸM-PRO" panose="020F0600000000000000" pitchFamily="50" charset="-128"/>
              </a:rPr>
              <a:t>9</a:t>
            </a: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年度の計画</a:t>
            </a:r>
            <a:endParaRPr kumimoji="1"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　　　　　・ＷＧ１（河川堤防・耐震）：西村</a:t>
            </a:r>
            <a:r>
              <a:rPr lang="en-US" altLang="ja-JP" sz="2000" dirty="0">
                <a:solidFill>
                  <a:schemeClr val="tx2"/>
                </a:solidFill>
                <a:latin typeface="HG丸ｺﾞｼｯｸM-PRO" panose="020F0600000000000000" pitchFamily="50" charset="-128"/>
                <a:ea typeface="HG丸ｺﾞｼｯｸM-PRO" panose="020F0600000000000000" pitchFamily="50" charset="-128"/>
              </a:rPr>
              <a:t>WG</a:t>
            </a:r>
            <a:r>
              <a:rPr lang="ja-JP" altLang="en-US" sz="2000" dirty="0">
                <a:solidFill>
                  <a:schemeClr val="tx2"/>
                </a:solidFill>
                <a:latin typeface="HG丸ｺﾞｼｯｸM-PRO" panose="020F0600000000000000" pitchFamily="50" charset="-128"/>
                <a:ea typeface="HG丸ｺﾞｼｯｸM-PRO" panose="020F0600000000000000" pitchFamily="50" charset="-128"/>
              </a:rPr>
              <a:t>長、柴田氏</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　　　　　・ＷＧ２（斜面・岩盤）：鈴木ＷＧ長</a:t>
            </a:r>
            <a:endParaRPr kumimoji="1"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　　　　　・ＷＧ３（防災教育）：二木氏（ＷＧメンバー）</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参加者：</a:t>
            </a:r>
            <a:r>
              <a:rPr kumimoji="1" lang="en-US" altLang="ja-JP" sz="2000" dirty="0">
                <a:solidFill>
                  <a:schemeClr val="tx2"/>
                </a:solidFill>
                <a:latin typeface="HG丸ｺﾞｼｯｸM-PRO" panose="020F0600000000000000" pitchFamily="50" charset="-128"/>
                <a:ea typeface="HG丸ｺﾞｼｯｸM-PRO" panose="020F0600000000000000" pitchFamily="50" charset="-128"/>
              </a:rPr>
              <a:t>26</a:t>
            </a:r>
            <a:r>
              <a:rPr kumimoji="1" lang="ja-JP" altLang="en-US" sz="2000" dirty="0">
                <a:solidFill>
                  <a:schemeClr val="tx2"/>
                </a:solidFill>
                <a:latin typeface="HG丸ｺﾞｼｯｸM-PRO" panose="020F0600000000000000" pitchFamily="50" charset="-128"/>
                <a:ea typeface="HG丸ｺﾞｼｯｸM-PRO" panose="020F0600000000000000" pitchFamily="50" charset="-128"/>
              </a:rPr>
              <a:t>名</a:t>
            </a:r>
          </a:p>
        </p:txBody>
      </p:sp>
      <p:sp>
        <p:nvSpPr>
          <p:cNvPr id="4" name="スライド番号プレースホルダー 3"/>
          <p:cNvSpPr>
            <a:spLocks noGrp="1"/>
          </p:cNvSpPr>
          <p:nvPr>
            <p:ph type="sldNum" sz="quarter" idx="12"/>
          </p:nvPr>
        </p:nvSpPr>
        <p:spPr/>
        <p:txBody>
          <a:bodyPr/>
          <a:lstStyle/>
          <a:p>
            <a:fld id="{5DA7BEB6-1FE5-4B6F-81D5-175F1D4B3BC6}" type="slidenum">
              <a:rPr kumimoji="1" lang="ja-JP" altLang="en-US" smtClean="0"/>
              <a:t>6</a:t>
            </a:fld>
            <a:endParaRPr kumimoji="1" lang="ja-JP" altLang="en-US"/>
          </a:p>
        </p:txBody>
      </p:sp>
    </p:spTree>
    <p:extLst>
      <p:ext uri="{BB962C8B-B14F-4D97-AF65-F5344CB8AC3E}">
        <p14:creationId xmlns:p14="http://schemas.microsoft.com/office/powerpoint/2010/main" val="141404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6632"/>
            <a:ext cx="8363272" cy="6480720"/>
          </a:xfrm>
        </p:spPr>
        <p:txBody>
          <a:bodyPr>
            <a:normAutofit/>
          </a:bodyPr>
          <a:lstStyle/>
          <a:p>
            <a:pPr marL="0" indent="0">
              <a:buNone/>
            </a:pPr>
            <a:r>
              <a:rPr kumimoji="1" lang="ja-JP" altLang="en-US" sz="1400" dirty="0">
                <a:solidFill>
                  <a:schemeClr val="tx2"/>
                </a:solidFill>
                <a:latin typeface="HG丸ｺﾞｼｯｸM-PRO" panose="020F0600000000000000" pitchFamily="50" charset="-128"/>
                <a:ea typeface="HG丸ｺﾞｼｯｸM-PRO" panose="020F0600000000000000" pitchFamily="50" charset="-128"/>
              </a:rPr>
              <a:t>第１回セミナー状況</a:t>
            </a: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西垣セミナー長ご挨拶　　       </a:t>
            </a:r>
            <a:r>
              <a:rPr lang="en-US" altLang="ja-JP" sz="1400" dirty="0">
                <a:solidFill>
                  <a:schemeClr val="tx2"/>
                </a:solidFill>
                <a:latin typeface="HG丸ｺﾞｼｯｸM-PRO" panose="020F0600000000000000" pitchFamily="50" charset="-128"/>
                <a:ea typeface="HG丸ｺﾞｼｯｸM-PRO" panose="020F0600000000000000" pitchFamily="50" charset="-128"/>
              </a:rPr>
              <a:t>WG1</a:t>
            </a:r>
            <a:r>
              <a:rPr lang="ja-JP" altLang="en-US" sz="1400" dirty="0">
                <a:solidFill>
                  <a:schemeClr val="tx2"/>
                </a:solidFill>
                <a:latin typeface="HG丸ｺﾞｼｯｸM-PRO" panose="020F0600000000000000" pitchFamily="50" charset="-128"/>
                <a:ea typeface="HG丸ｺﾞｼｯｸM-PRO" panose="020F0600000000000000" pitchFamily="50" charset="-128"/>
              </a:rPr>
              <a:t>　西村</a:t>
            </a:r>
            <a:r>
              <a:rPr lang="en-US" altLang="ja-JP" sz="1400" dirty="0">
                <a:solidFill>
                  <a:schemeClr val="tx2"/>
                </a:solidFill>
                <a:latin typeface="HG丸ｺﾞｼｯｸM-PRO" panose="020F0600000000000000" pitchFamily="50" charset="-128"/>
                <a:ea typeface="HG丸ｺﾞｼｯｸM-PRO" panose="020F0600000000000000" pitchFamily="50" charset="-128"/>
              </a:rPr>
              <a:t>WG</a:t>
            </a:r>
            <a:r>
              <a:rPr lang="ja-JP" altLang="en-US" sz="1400" dirty="0">
                <a:solidFill>
                  <a:schemeClr val="tx2"/>
                </a:solidFill>
                <a:latin typeface="HG丸ｺﾞｼｯｸM-PRO" panose="020F0600000000000000" pitchFamily="50" charset="-128"/>
                <a:ea typeface="HG丸ｺﾞｼｯｸM-PRO" panose="020F0600000000000000" pitchFamily="50" charset="-128"/>
              </a:rPr>
              <a:t>長先生ご報告　　 </a:t>
            </a:r>
            <a:r>
              <a:rPr lang="en-US" altLang="ja-JP" sz="1400" dirty="0">
                <a:solidFill>
                  <a:schemeClr val="tx2"/>
                </a:solidFill>
                <a:latin typeface="HG丸ｺﾞｼｯｸM-PRO" panose="020F0600000000000000" pitchFamily="50" charset="-128"/>
                <a:ea typeface="HG丸ｺﾞｼｯｸM-PRO" panose="020F0600000000000000" pitchFamily="50" charset="-128"/>
              </a:rPr>
              <a:t>WG1</a:t>
            </a:r>
            <a:r>
              <a:rPr lang="ja-JP" altLang="en-US" sz="1400" dirty="0">
                <a:solidFill>
                  <a:schemeClr val="tx2"/>
                </a:solidFill>
                <a:latin typeface="HG丸ｺﾞｼｯｸM-PRO" panose="020F0600000000000000" pitchFamily="50" charset="-128"/>
                <a:ea typeface="HG丸ｺﾞｼｯｸM-PRO" panose="020F0600000000000000" pitchFamily="50" charset="-128"/>
              </a:rPr>
              <a:t>　柴田</a:t>
            </a:r>
            <a:r>
              <a:rPr lang="en-US" altLang="ja-JP" sz="1400" dirty="0">
                <a:solidFill>
                  <a:schemeClr val="tx2"/>
                </a:solidFill>
                <a:latin typeface="HG丸ｺﾞｼｯｸM-PRO" panose="020F0600000000000000" pitchFamily="50" charset="-128"/>
                <a:ea typeface="HG丸ｺﾞｼｯｸM-PRO" panose="020F0600000000000000" pitchFamily="50" charset="-128"/>
              </a:rPr>
              <a:t>WG</a:t>
            </a:r>
            <a:r>
              <a:rPr lang="ja-JP" altLang="en-US" sz="1400" dirty="0">
                <a:solidFill>
                  <a:schemeClr val="tx2"/>
                </a:solidFill>
                <a:latin typeface="HG丸ｺﾞｼｯｸM-PRO" panose="020F0600000000000000" pitchFamily="50" charset="-128"/>
                <a:ea typeface="HG丸ｺﾞｼｯｸM-PRO" panose="020F0600000000000000" pitchFamily="50" charset="-128"/>
              </a:rPr>
              <a:t>ﾒﾝﾊﾞｰご報告</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a:t>
            </a:r>
            <a:r>
              <a:rPr lang="en-US" altLang="ja-JP" sz="1400" dirty="0">
                <a:solidFill>
                  <a:schemeClr val="tx2"/>
                </a:solidFill>
                <a:latin typeface="HG丸ｺﾞｼｯｸM-PRO" panose="020F0600000000000000" pitchFamily="50" charset="-128"/>
                <a:ea typeface="HG丸ｺﾞｼｯｸM-PRO" panose="020F0600000000000000" pitchFamily="50" charset="-128"/>
              </a:rPr>
              <a:t>WG2</a:t>
            </a:r>
            <a:r>
              <a:rPr lang="ja-JP" altLang="en-US" sz="1400" dirty="0">
                <a:solidFill>
                  <a:schemeClr val="tx2"/>
                </a:solidFill>
                <a:latin typeface="HG丸ｺﾞｼｯｸM-PRO" panose="020F0600000000000000" pitchFamily="50" charset="-128"/>
                <a:ea typeface="HG丸ｺﾞｼｯｸM-PRO" panose="020F0600000000000000" pitchFamily="50" charset="-128"/>
              </a:rPr>
              <a:t>　鈴木</a:t>
            </a:r>
            <a:r>
              <a:rPr lang="en-US" altLang="ja-JP" sz="1400" dirty="0">
                <a:solidFill>
                  <a:schemeClr val="tx2"/>
                </a:solidFill>
                <a:latin typeface="HG丸ｺﾞｼｯｸM-PRO" panose="020F0600000000000000" pitchFamily="50" charset="-128"/>
                <a:ea typeface="HG丸ｺﾞｼｯｸM-PRO" panose="020F0600000000000000" pitchFamily="50" charset="-128"/>
              </a:rPr>
              <a:t>WG</a:t>
            </a:r>
            <a:r>
              <a:rPr lang="ja-JP" altLang="en-US" sz="1400" dirty="0">
                <a:solidFill>
                  <a:schemeClr val="tx2"/>
                </a:solidFill>
                <a:latin typeface="HG丸ｺﾞｼｯｸM-PRO" panose="020F0600000000000000" pitchFamily="50" charset="-128"/>
                <a:ea typeface="HG丸ｺﾞｼｯｸM-PRO" panose="020F0600000000000000" pitchFamily="50" charset="-128"/>
              </a:rPr>
              <a:t>長ご報告　        ＷＧ</a:t>
            </a:r>
            <a:r>
              <a:rPr lang="en-US" altLang="ja-JP" sz="1400" dirty="0">
                <a:solidFill>
                  <a:schemeClr val="tx2"/>
                </a:solidFill>
                <a:latin typeface="HG丸ｺﾞｼｯｸM-PRO" panose="020F0600000000000000" pitchFamily="50" charset="-128"/>
                <a:ea typeface="HG丸ｺﾞｼｯｸM-PRO" panose="020F0600000000000000" pitchFamily="50" charset="-128"/>
              </a:rPr>
              <a:t>3</a:t>
            </a:r>
            <a:r>
              <a:rPr lang="ja-JP" altLang="en-US" sz="1400" dirty="0">
                <a:solidFill>
                  <a:schemeClr val="tx2"/>
                </a:solidFill>
                <a:latin typeface="HG丸ｺﾞｼｯｸM-PRO" panose="020F0600000000000000" pitchFamily="50" charset="-128"/>
                <a:ea typeface="HG丸ｺﾞｼｯｸM-PRO" panose="020F0600000000000000" pitchFamily="50" charset="-128"/>
              </a:rPr>
              <a:t>　二木</a:t>
            </a:r>
            <a:r>
              <a:rPr lang="en-US" altLang="ja-JP" sz="1400" dirty="0">
                <a:solidFill>
                  <a:schemeClr val="tx2"/>
                </a:solidFill>
                <a:latin typeface="HG丸ｺﾞｼｯｸM-PRO" panose="020F0600000000000000" pitchFamily="50" charset="-128"/>
                <a:ea typeface="HG丸ｺﾞｼｯｸM-PRO" panose="020F0600000000000000" pitchFamily="50" charset="-128"/>
              </a:rPr>
              <a:t>W</a:t>
            </a:r>
            <a:r>
              <a:rPr lang="ja-JP" altLang="en-US" sz="1400" dirty="0">
                <a:solidFill>
                  <a:schemeClr val="tx2"/>
                </a:solidFill>
                <a:latin typeface="HG丸ｺﾞｼｯｸM-PRO" panose="020F0600000000000000" pitchFamily="50" charset="-128"/>
                <a:ea typeface="HG丸ｺﾞｼｯｸM-PRO" panose="020F0600000000000000" pitchFamily="50" charset="-128"/>
              </a:rPr>
              <a:t>Ｇメンバー　　   　　　ご講演　赤木台長</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en-US" altLang="ja-JP" sz="1400" dirty="0">
                <a:solidFill>
                  <a:schemeClr val="tx2"/>
                </a:solidFill>
                <a:latin typeface="HG丸ｺﾞｼｯｸM-PRO" panose="020F0600000000000000" pitchFamily="50" charset="-128"/>
                <a:ea typeface="HG丸ｺﾞｼｯｸM-PRO" panose="020F0600000000000000" pitchFamily="50" charset="-128"/>
              </a:rPr>
              <a:t> </a:t>
            </a: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西垣セミナー長　閉会のお言葉　　　　　　　　　　　　</a:t>
            </a:r>
            <a:endParaRPr kumimoji="1"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ja-JP" altLang="en-US" sz="1800" dirty="0">
              <a:solidFill>
                <a:schemeClr val="tx2"/>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5DA7BEB6-1FE5-4B6F-81D5-175F1D4B3BC6}" type="slidenum">
              <a:rPr kumimoji="1" lang="ja-JP" altLang="en-US" smtClean="0"/>
              <a:t>7</a:t>
            </a:fld>
            <a:endParaRPr kumimoji="1" lang="ja-JP" altLang="en-US"/>
          </a:p>
        </p:txBody>
      </p:sp>
      <p:sp>
        <p:nvSpPr>
          <p:cNvPr id="27" name="コンテンツ プレースホルダー 2">
            <a:extLst>
              <a:ext uri="{FF2B5EF4-FFF2-40B4-BE49-F238E27FC236}">
                <a16:creationId xmlns:a16="http://schemas.microsoft.com/office/drawing/2014/main" id="{2DF61C60-8BAC-4C6C-8364-D2011E3BB904}"/>
              </a:ext>
            </a:extLst>
          </p:cNvPr>
          <p:cNvSpPr txBox="1">
            <a:spLocks/>
          </p:cNvSpPr>
          <p:nvPr/>
        </p:nvSpPr>
        <p:spPr>
          <a:xfrm>
            <a:off x="3299448" y="4653136"/>
            <a:ext cx="5387352" cy="17316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○感想</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400" dirty="0">
                <a:solidFill>
                  <a:schemeClr val="tx2"/>
                </a:solidFill>
                <a:latin typeface="HG丸ｺﾞｼｯｸM-PRO" panose="020F0600000000000000" pitchFamily="50" charset="-128"/>
                <a:ea typeface="HG丸ｺﾞｼｯｸM-PRO" panose="020F0600000000000000" pitchFamily="50" charset="-128"/>
              </a:rPr>
              <a:t>　岡山地方気象台・赤木台長の講演では、バックビルディングに色々種類があることや危険度評価のための指標、気象台の取り組みなど、多岐にわたってご紹介いただきました。先月発生した令和</a:t>
            </a:r>
            <a:r>
              <a:rPr lang="en-US" altLang="ja-JP" sz="1400" dirty="0">
                <a:solidFill>
                  <a:schemeClr val="tx2"/>
                </a:solidFill>
                <a:latin typeface="HG丸ｺﾞｼｯｸM-PRO" panose="020F0600000000000000" pitchFamily="50" charset="-128"/>
                <a:ea typeface="HG丸ｺﾞｼｯｸM-PRO" panose="020F0600000000000000" pitchFamily="50" charset="-128"/>
              </a:rPr>
              <a:t>2</a:t>
            </a:r>
            <a:r>
              <a:rPr lang="ja-JP" altLang="en-US" sz="1400" dirty="0">
                <a:solidFill>
                  <a:schemeClr val="tx2"/>
                </a:solidFill>
                <a:latin typeface="HG丸ｺﾞｼｯｸM-PRO" panose="020F0600000000000000" pitchFamily="50" charset="-128"/>
                <a:ea typeface="HG丸ｺﾞｼｯｸM-PRO" panose="020F0600000000000000" pitchFamily="50" charset="-128"/>
              </a:rPr>
              <a:t>年</a:t>
            </a:r>
            <a:r>
              <a:rPr lang="en-US" altLang="ja-JP" sz="1400" dirty="0">
                <a:solidFill>
                  <a:schemeClr val="tx2"/>
                </a:solidFill>
                <a:latin typeface="HG丸ｺﾞｼｯｸM-PRO" panose="020F0600000000000000" pitchFamily="50" charset="-128"/>
                <a:ea typeface="HG丸ｺﾞｼｯｸM-PRO" panose="020F0600000000000000" pitchFamily="50" charset="-128"/>
              </a:rPr>
              <a:t>7</a:t>
            </a:r>
            <a:r>
              <a:rPr lang="ja-JP" altLang="en-US" sz="1400" dirty="0">
                <a:solidFill>
                  <a:schemeClr val="tx2"/>
                </a:solidFill>
                <a:latin typeface="HG丸ｺﾞｼｯｸM-PRO" panose="020F0600000000000000" pitchFamily="50" charset="-128"/>
                <a:ea typeface="HG丸ｺﾞｼｯｸM-PRO" panose="020F0600000000000000" pitchFamily="50" charset="-128"/>
              </a:rPr>
              <a:t>月豪雨についても、発生の理由から降雨の特徴、水蒸気量、線状降水帯の構造・要因、総降水量に対する線状降水帯の割合（寄与率）など詳しく解説いただき、とても勉強になりました。</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endParaRPr lang="ja-JP" altLang="en-US" sz="2000" dirty="0"/>
          </a:p>
        </p:txBody>
      </p:sp>
      <p:pic>
        <p:nvPicPr>
          <p:cNvPr id="1026" name="図 1">
            <a:extLst>
              <a:ext uri="{FF2B5EF4-FFF2-40B4-BE49-F238E27FC236}">
                <a16:creationId xmlns:a16="http://schemas.microsoft.com/office/drawing/2014/main" id="{C5B91BC5-0C09-4695-B475-F3D70D8DDB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818109"/>
            <a:ext cx="2295062" cy="138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1">
            <a:extLst>
              <a:ext uri="{FF2B5EF4-FFF2-40B4-BE49-F238E27FC236}">
                <a16:creationId xmlns:a16="http://schemas.microsoft.com/office/drawing/2014/main" id="{F9559B13-1D9F-4F38-9CBD-423018056B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1054" y="818109"/>
            <a:ext cx="2295738" cy="138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F7F50A94-3822-4674-84DA-0B1045EC9D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7035" y="687085"/>
            <a:ext cx="2303074" cy="1533847"/>
          </a:xfrm>
          <a:prstGeom prst="rect">
            <a:avLst/>
          </a:prstGeom>
        </p:spPr>
      </p:pic>
      <p:pic>
        <p:nvPicPr>
          <p:cNvPr id="1027" name="図 1">
            <a:extLst>
              <a:ext uri="{FF2B5EF4-FFF2-40B4-BE49-F238E27FC236}">
                <a16:creationId xmlns:a16="http://schemas.microsoft.com/office/drawing/2014/main" id="{64AEA32D-7027-47C1-80A1-F72C3F0C85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094" y="2835781"/>
            <a:ext cx="2304255" cy="139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
            <a:extLst>
              <a:ext uri="{FF2B5EF4-FFF2-40B4-BE49-F238E27FC236}">
                <a16:creationId xmlns:a16="http://schemas.microsoft.com/office/drawing/2014/main" id="{CB5D503B-B792-4E8F-9E80-614263E102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1054" y="2829188"/>
            <a:ext cx="2304255" cy="139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1">
            <a:extLst>
              <a:ext uri="{FF2B5EF4-FFF2-40B4-BE49-F238E27FC236}">
                <a16:creationId xmlns:a16="http://schemas.microsoft.com/office/drawing/2014/main" id="{EEC23B4A-14B0-4857-865B-DB6ECF6E7BB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8367" y="2828430"/>
            <a:ext cx="2331742" cy="140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1">
            <a:extLst>
              <a:ext uri="{FF2B5EF4-FFF2-40B4-BE49-F238E27FC236}">
                <a16:creationId xmlns:a16="http://schemas.microsoft.com/office/drawing/2014/main" id="{FF12C506-B388-4175-AE9A-0890DF4230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4226" y="4839999"/>
            <a:ext cx="2313216" cy="13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43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576064"/>
          </a:xfrm>
        </p:spPr>
        <p:txBody>
          <a:bodyPr>
            <a:normAutofit/>
          </a:bodyPr>
          <a:lstStyle/>
          <a:p>
            <a:pPr algn="l"/>
            <a:r>
              <a:rPr lang="ja-JP" altLang="en-US" sz="2800" dirty="0">
                <a:solidFill>
                  <a:schemeClr val="tx2"/>
                </a:solidFill>
                <a:latin typeface="HG丸ｺﾞｼｯｸM-PRO" panose="020F0600000000000000" pitchFamily="50" charset="-128"/>
                <a:ea typeface="HG丸ｺﾞｼｯｸM-PRO" panose="020F0600000000000000" pitchFamily="50" charset="-128"/>
              </a:rPr>
              <a:t>第</a:t>
            </a:r>
            <a:r>
              <a:rPr lang="en-US" altLang="ja-JP" sz="2800" dirty="0">
                <a:solidFill>
                  <a:schemeClr val="tx2"/>
                </a:solidFill>
                <a:latin typeface="HG丸ｺﾞｼｯｸM-PRO" panose="020F0600000000000000" pitchFamily="50" charset="-128"/>
                <a:ea typeface="HG丸ｺﾞｼｯｸM-PRO" panose="020F0600000000000000" pitchFamily="50" charset="-128"/>
              </a:rPr>
              <a:t>2</a:t>
            </a:r>
            <a:r>
              <a:rPr lang="ja-JP" altLang="en-US" sz="2800" dirty="0">
                <a:solidFill>
                  <a:schemeClr val="tx2"/>
                </a:solidFill>
                <a:latin typeface="HG丸ｺﾞｼｯｸM-PRO" panose="020F0600000000000000" pitchFamily="50" charset="-128"/>
                <a:ea typeface="HG丸ｺﾞｼｯｸM-PRO" panose="020F0600000000000000" pitchFamily="50" charset="-128"/>
              </a:rPr>
              <a:t>回　岡山地域セミナー</a:t>
            </a:r>
            <a:endParaRPr kumimoji="1" lang="ja-JP" altLang="en-US" sz="2800" dirty="0"/>
          </a:p>
        </p:txBody>
      </p:sp>
      <p:sp>
        <p:nvSpPr>
          <p:cNvPr id="3" name="コンテンツ プレースホルダー 2"/>
          <p:cNvSpPr>
            <a:spLocks noGrp="1"/>
          </p:cNvSpPr>
          <p:nvPr>
            <p:ph idx="1"/>
          </p:nvPr>
        </p:nvSpPr>
        <p:spPr>
          <a:xfrm>
            <a:off x="457200" y="980728"/>
            <a:ext cx="8229600" cy="5616624"/>
          </a:xfrm>
        </p:spPr>
        <p:txBody>
          <a:bodyPr>
            <a:normAutofit lnSpcReduction="10000"/>
          </a:bodyPr>
          <a:lstStyle/>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日　時：１０月５</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月</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　１８：００～２０：００</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場　所：リモート</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演　題：講習会　若手技術者の設計計算道場・支持力の</a:t>
            </a:r>
            <a:r>
              <a:rPr lang="zh-TW" altLang="en-US" sz="2000" dirty="0">
                <a:solidFill>
                  <a:schemeClr val="tx2"/>
                </a:solidFill>
                <a:latin typeface="HG丸ｺﾞｼｯｸM-PRO" panose="020F0600000000000000" pitchFamily="50" charset="-128"/>
                <a:ea typeface="HG丸ｺﾞｼｯｸM-PRO" panose="020F0600000000000000" pitchFamily="50" charset="-128"/>
              </a:rPr>
              <a:t>計算</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講　師：西垣　　誠　先生（岡山大学名誉教授）</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　　　　川岸　博史　先生（応用地質株式会社岡山営業所）</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参加者：１８名</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chemeClr val="tx2"/>
                </a:solidFill>
                <a:latin typeface="HG丸ｺﾞｼｯｸM-PRO" panose="020F0600000000000000" pitchFamily="50" charset="-128"/>
                <a:ea typeface="HG丸ｺﾞｼｯｸM-PRO" panose="020F0600000000000000" pitchFamily="50" charset="-128"/>
              </a:rPr>
              <a:t>○感想</a:t>
            </a:r>
            <a:endParaRPr lang="en-US" altLang="ja-JP" sz="20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　若手技術者の設計計算道場「支持力の計算」</a:t>
            </a:r>
            <a:endParaRPr lang="en-US" altLang="ja-JP" sz="1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と題し、岡山大学名誉教授西垣先生、応用地質</a:t>
            </a:r>
            <a:endParaRPr lang="en-US" altLang="ja-JP" sz="1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株式会社川岸グループマネージャーに講習会を</a:t>
            </a:r>
            <a:endParaRPr lang="en-US" altLang="ja-JP" sz="1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実施いただきました。</a:t>
            </a: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　「設計計算の原理を理解して、自分の手で設</a:t>
            </a:r>
            <a:endParaRPr lang="en-US" altLang="ja-JP" sz="1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計が行えるようにすること」という目的のとお</a:t>
            </a:r>
            <a:endParaRPr lang="en-US" altLang="ja-JP" sz="1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り、「支持力とは」「支持力理論」「安全率と</a:t>
            </a:r>
            <a:endParaRPr lang="en-US" altLang="ja-JP" sz="1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許容支持力」をいう流れで丁寧に解説いただき、</a:t>
            </a:r>
            <a:endParaRPr lang="en-US" altLang="ja-JP" sz="1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とても勉強になりました。</a:t>
            </a: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　冒頭、西垣先生よりいただいたお言葉「支持</a:t>
            </a:r>
            <a:endParaRPr lang="en-US" altLang="ja-JP" sz="1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2"/>
                </a:solidFill>
                <a:latin typeface="HG丸ｺﾞｼｯｸM-PRO" panose="020F0600000000000000" pitchFamily="50" charset="-128"/>
                <a:ea typeface="HG丸ｺﾞｼｯｸM-PRO" panose="020F0600000000000000" pitchFamily="50" charset="-128"/>
              </a:rPr>
              <a:t>力は難しい」が、身に染みた、実りある講習となりました。</a:t>
            </a:r>
          </a:p>
        </p:txBody>
      </p:sp>
      <p:sp>
        <p:nvSpPr>
          <p:cNvPr id="5" name="スライド番号プレースホルダー 4"/>
          <p:cNvSpPr>
            <a:spLocks noGrp="1"/>
          </p:cNvSpPr>
          <p:nvPr>
            <p:ph type="sldNum" sz="quarter" idx="12"/>
          </p:nvPr>
        </p:nvSpPr>
        <p:spPr/>
        <p:txBody>
          <a:bodyPr/>
          <a:lstStyle/>
          <a:p>
            <a:fld id="{5DA7BEB6-1FE5-4B6F-81D5-175F1D4B3BC6}" type="slidenum">
              <a:rPr kumimoji="1" lang="ja-JP" altLang="en-US" smtClean="0"/>
              <a:t>8</a:t>
            </a:fld>
            <a:endParaRPr kumimoji="1" lang="ja-JP" altLang="en-US"/>
          </a:p>
        </p:txBody>
      </p:sp>
      <p:pic>
        <p:nvPicPr>
          <p:cNvPr id="10" name="図 9" descr="コンピュータ が含まれている画像&#10;&#10;自動的に生成された説明">
            <a:extLst>
              <a:ext uri="{FF2B5EF4-FFF2-40B4-BE49-F238E27FC236}">
                <a16:creationId xmlns:a16="http://schemas.microsoft.com/office/drawing/2014/main" id="{63519C7A-85D8-4657-AEFE-5E9FB1E5D6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1" t="3800" r="8264" b="9400"/>
          <a:stretch/>
        </p:blipFill>
        <p:spPr>
          <a:xfrm>
            <a:off x="5004048" y="3501008"/>
            <a:ext cx="3939827" cy="2418507"/>
          </a:xfrm>
          <a:prstGeom prst="rect">
            <a:avLst/>
          </a:prstGeom>
        </p:spPr>
      </p:pic>
    </p:spTree>
    <p:extLst>
      <p:ext uri="{BB962C8B-B14F-4D97-AF65-F5344CB8AC3E}">
        <p14:creationId xmlns:p14="http://schemas.microsoft.com/office/powerpoint/2010/main" val="10998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576064"/>
          </a:xfrm>
        </p:spPr>
        <p:txBody>
          <a:bodyPr>
            <a:normAutofit/>
          </a:bodyPr>
          <a:lstStyle/>
          <a:p>
            <a:pPr algn="l"/>
            <a:r>
              <a:rPr lang="ja-JP" altLang="en-US" sz="2800" dirty="0">
                <a:solidFill>
                  <a:schemeClr val="tx2"/>
                </a:solidFill>
                <a:latin typeface="HG丸ｺﾞｼｯｸM-PRO" panose="020F0600000000000000" pitchFamily="50" charset="-128"/>
                <a:ea typeface="HG丸ｺﾞｼｯｸM-PRO" panose="020F0600000000000000" pitchFamily="50" charset="-128"/>
              </a:rPr>
              <a:t>第３回　岡山地域セミナー（１）</a:t>
            </a:r>
            <a:endParaRPr kumimoji="1" lang="ja-JP" altLang="en-US" sz="2800" dirty="0"/>
          </a:p>
        </p:txBody>
      </p:sp>
      <p:sp>
        <p:nvSpPr>
          <p:cNvPr id="3" name="コンテンツ プレースホルダー 2"/>
          <p:cNvSpPr>
            <a:spLocks noGrp="1"/>
          </p:cNvSpPr>
          <p:nvPr>
            <p:ph idx="1"/>
          </p:nvPr>
        </p:nvSpPr>
        <p:spPr>
          <a:xfrm>
            <a:off x="457200" y="980728"/>
            <a:ext cx="8686800" cy="5616624"/>
          </a:xfrm>
        </p:spPr>
        <p:txBody>
          <a:bodyPr>
            <a:normAutofit/>
          </a:bodyPr>
          <a:lstStyle/>
          <a:p>
            <a:pPr marL="0" indent="0">
              <a:buNone/>
            </a:pPr>
            <a:r>
              <a:rPr lang="ja-JP" altLang="en-US" sz="2600" dirty="0">
                <a:solidFill>
                  <a:schemeClr val="tx2"/>
                </a:solidFill>
                <a:latin typeface="HG丸ｺﾞｼｯｸM-PRO" panose="020F0600000000000000" pitchFamily="50" charset="-128"/>
                <a:ea typeface="HG丸ｺﾞｼｯｸM-PRO" panose="020F0600000000000000" pitchFamily="50" charset="-128"/>
              </a:rPr>
              <a:t>日　時：１１月７</a:t>
            </a:r>
            <a:r>
              <a:rPr lang="en-US" altLang="ja-JP" sz="2600" dirty="0">
                <a:solidFill>
                  <a:schemeClr val="tx2"/>
                </a:solidFill>
                <a:latin typeface="HG丸ｺﾞｼｯｸM-PRO" panose="020F0600000000000000" pitchFamily="50" charset="-128"/>
                <a:ea typeface="HG丸ｺﾞｼｯｸM-PRO" panose="020F0600000000000000" pitchFamily="50" charset="-128"/>
              </a:rPr>
              <a:t>(</a:t>
            </a:r>
            <a:r>
              <a:rPr lang="ja-JP" altLang="en-US" sz="2600" dirty="0">
                <a:solidFill>
                  <a:schemeClr val="tx2"/>
                </a:solidFill>
                <a:latin typeface="HG丸ｺﾞｼｯｸM-PRO" panose="020F0600000000000000" pitchFamily="50" charset="-128"/>
                <a:ea typeface="HG丸ｺﾞｼｯｸM-PRO" panose="020F0600000000000000" pitchFamily="50" charset="-128"/>
              </a:rPr>
              <a:t>土</a:t>
            </a:r>
            <a:r>
              <a:rPr lang="en-US" altLang="ja-JP" sz="2600" dirty="0">
                <a:solidFill>
                  <a:schemeClr val="tx2"/>
                </a:solidFill>
                <a:latin typeface="HG丸ｺﾞｼｯｸM-PRO" panose="020F0600000000000000" pitchFamily="50" charset="-128"/>
                <a:ea typeface="HG丸ｺﾞｼｯｸM-PRO" panose="020F0600000000000000" pitchFamily="50" charset="-128"/>
              </a:rPr>
              <a:t>)</a:t>
            </a:r>
            <a:r>
              <a:rPr lang="ja-JP" altLang="en-US" sz="2600" dirty="0">
                <a:solidFill>
                  <a:schemeClr val="tx2"/>
                </a:solidFill>
                <a:latin typeface="HG丸ｺﾞｼｯｸM-PRO" panose="020F0600000000000000" pitchFamily="50" charset="-128"/>
                <a:ea typeface="HG丸ｺﾞｼｯｸM-PRO" panose="020F0600000000000000" pitchFamily="50" charset="-128"/>
              </a:rPr>
              <a:t>　１３：００～１５：３０</a:t>
            </a:r>
            <a:endParaRPr lang="en-US" altLang="ja-JP" sz="2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600" dirty="0">
                <a:solidFill>
                  <a:schemeClr val="tx2"/>
                </a:solidFill>
                <a:latin typeface="HG丸ｺﾞｼｯｸM-PRO" panose="020F0600000000000000" pitchFamily="50" charset="-128"/>
                <a:ea typeface="HG丸ｺﾞｼｯｸM-PRO" panose="020F0600000000000000" pitchFamily="50" charset="-128"/>
              </a:rPr>
              <a:t>場　所：</a:t>
            </a:r>
            <a:r>
              <a:rPr lang="zh-TW" altLang="en-US" sz="2600" dirty="0">
                <a:solidFill>
                  <a:schemeClr val="tx2"/>
                </a:solidFill>
                <a:latin typeface="HG丸ｺﾞｼｯｸM-PRO" panose="020F0600000000000000" pitchFamily="50" charset="-128"/>
                <a:ea typeface="HG丸ｺﾞｼｯｸM-PRO" panose="020F0600000000000000" pitchFamily="50" charset="-128"/>
              </a:rPr>
              <a:t>岡山県高梁市川上町（弥高山）</a:t>
            </a:r>
            <a:endParaRPr lang="en-US" altLang="ja-JP" sz="2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600" dirty="0">
                <a:solidFill>
                  <a:schemeClr val="tx2"/>
                </a:solidFill>
                <a:latin typeface="HG丸ｺﾞｼｯｸM-PRO" panose="020F0600000000000000" pitchFamily="50" charset="-128"/>
                <a:ea typeface="HG丸ｺﾞｼｯｸM-PRO" panose="020F0600000000000000" pitchFamily="50" charset="-128"/>
              </a:rPr>
              <a:t>演　題：現地見学会</a:t>
            </a:r>
            <a:endParaRPr lang="en-US" altLang="ja-JP" sz="2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600" dirty="0">
                <a:solidFill>
                  <a:schemeClr val="tx2"/>
                </a:solidFill>
                <a:latin typeface="HG丸ｺﾞｼｯｸM-PRO" panose="020F0600000000000000" pitchFamily="50" charset="-128"/>
                <a:ea typeface="HG丸ｺﾞｼｯｸM-PRO" panose="020F0600000000000000" pitchFamily="50" charset="-128"/>
              </a:rPr>
              <a:t>講　師：鈴木　茂之　先生（岡山大学理学部　教授）</a:t>
            </a:r>
            <a:endParaRPr lang="en-US" altLang="ja-JP" sz="2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600" dirty="0">
                <a:solidFill>
                  <a:schemeClr val="tx2"/>
                </a:solidFill>
                <a:latin typeface="HG丸ｺﾞｼｯｸM-PRO" panose="020F0600000000000000" pitchFamily="50" charset="-128"/>
                <a:ea typeface="HG丸ｺﾞｼｯｸM-PRO" panose="020F0600000000000000" pitchFamily="50" charset="-128"/>
              </a:rPr>
              <a:t>　　　　橘　　徹　　先生（土質工学</a:t>
            </a:r>
            <a:r>
              <a:rPr lang="en-US" altLang="ja-JP" sz="2600" dirty="0">
                <a:solidFill>
                  <a:schemeClr val="tx2"/>
                </a:solidFill>
                <a:latin typeface="HG丸ｺﾞｼｯｸM-PRO" panose="020F0600000000000000" pitchFamily="50" charset="-128"/>
                <a:ea typeface="HG丸ｺﾞｼｯｸM-PRO" panose="020F0600000000000000" pitchFamily="50" charset="-128"/>
              </a:rPr>
              <a:t>(</a:t>
            </a:r>
            <a:r>
              <a:rPr lang="ja-JP" altLang="en-US" sz="2600" dirty="0">
                <a:solidFill>
                  <a:schemeClr val="tx2"/>
                </a:solidFill>
                <a:latin typeface="HG丸ｺﾞｼｯｸM-PRO" panose="020F0600000000000000" pitchFamily="50" charset="-128"/>
                <a:ea typeface="HG丸ｺﾞｼｯｸM-PRO" panose="020F0600000000000000" pitchFamily="50" charset="-128"/>
              </a:rPr>
              <a:t>株</a:t>
            </a:r>
            <a:r>
              <a:rPr lang="en-US" altLang="ja-JP" sz="2600" dirty="0">
                <a:solidFill>
                  <a:schemeClr val="tx2"/>
                </a:solidFill>
                <a:latin typeface="HG丸ｺﾞｼｯｸM-PRO" panose="020F0600000000000000" pitchFamily="50" charset="-128"/>
                <a:ea typeface="HG丸ｺﾞｼｯｸM-PRO" panose="020F0600000000000000" pitchFamily="50" charset="-128"/>
              </a:rPr>
              <a:t>)</a:t>
            </a:r>
            <a:r>
              <a:rPr lang="ja-JP" altLang="en-US" sz="2600" dirty="0">
                <a:solidFill>
                  <a:schemeClr val="tx2"/>
                </a:solidFill>
                <a:latin typeface="HG丸ｺﾞｼｯｸM-PRO" panose="020F0600000000000000" pitchFamily="50" charset="-128"/>
                <a:ea typeface="HG丸ｺﾞｼｯｸM-PRO" panose="020F0600000000000000" pitchFamily="50" charset="-128"/>
              </a:rPr>
              <a:t>）</a:t>
            </a:r>
            <a:endParaRPr lang="en-US" altLang="ja-JP" sz="26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600" dirty="0">
                <a:solidFill>
                  <a:schemeClr val="tx2"/>
                </a:solidFill>
                <a:latin typeface="HG丸ｺﾞｼｯｸM-PRO" panose="020F0600000000000000" pitchFamily="50" charset="-128"/>
                <a:ea typeface="HG丸ｺﾞｼｯｸM-PRO" panose="020F0600000000000000" pitchFamily="50" charset="-128"/>
              </a:rPr>
              <a:t>参加者：１９名</a:t>
            </a:r>
            <a:endParaRPr lang="en-US" altLang="ja-JP" sz="23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ja-JP" sz="2300" dirty="0">
                <a:solidFill>
                  <a:schemeClr val="tx2"/>
                </a:solidFill>
                <a:latin typeface="HG丸ｺﾞｼｯｸM-PRO" panose="020F0600000000000000" pitchFamily="50" charset="-128"/>
                <a:ea typeface="HG丸ｺﾞｼｯｸM-PRO" panose="020F0600000000000000" pitchFamily="50" charset="-128"/>
              </a:rPr>
              <a:t>主なスケジュール</a:t>
            </a:r>
          </a:p>
          <a:p>
            <a:pPr marL="0" indent="0">
              <a:buNone/>
            </a:pPr>
            <a:r>
              <a:rPr lang="ja-JP" altLang="ja-JP" sz="2300" dirty="0">
                <a:solidFill>
                  <a:schemeClr val="tx2"/>
                </a:solidFill>
                <a:latin typeface="HG丸ｺﾞｼｯｸM-PRO" panose="020F0600000000000000" pitchFamily="50" charset="-128"/>
                <a:ea typeface="HG丸ｺﾞｼｯｸM-PRO" panose="020F0600000000000000" pitchFamily="50" charset="-128"/>
              </a:rPr>
              <a:t>・</a:t>
            </a:r>
            <a:r>
              <a:rPr lang="en-US" altLang="ja-JP" sz="2300" dirty="0">
                <a:solidFill>
                  <a:schemeClr val="tx2"/>
                </a:solidFill>
                <a:latin typeface="HG丸ｺﾞｼｯｸM-PRO" panose="020F0600000000000000" pitchFamily="50" charset="-128"/>
                <a:ea typeface="HG丸ｺﾞｼｯｸM-PRO" panose="020F0600000000000000" pitchFamily="50" charset="-128"/>
              </a:rPr>
              <a:t>13:00</a:t>
            </a:r>
            <a:r>
              <a:rPr lang="ja-JP" altLang="en-US" sz="2300" dirty="0">
                <a:solidFill>
                  <a:schemeClr val="tx2"/>
                </a:solidFill>
                <a:latin typeface="HG丸ｺﾞｼｯｸM-PRO" panose="020F0600000000000000" pitchFamily="50" charset="-128"/>
                <a:ea typeface="HG丸ｺﾞｼｯｸM-PRO" panose="020F0600000000000000" pitchFamily="50" charset="-128"/>
              </a:rPr>
              <a:t>～</a:t>
            </a:r>
            <a:r>
              <a:rPr lang="en-US" altLang="ja-JP" sz="2300" dirty="0">
                <a:solidFill>
                  <a:schemeClr val="tx2"/>
                </a:solidFill>
                <a:latin typeface="HG丸ｺﾞｼｯｸM-PRO" panose="020F0600000000000000" pitchFamily="50" charset="-128"/>
                <a:ea typeface="HG丸ｺﾞｼｯｸM-PRO" panose="020F0600000000000000" pitchFamily="50" charset="-128"/>
              </a:rPr>
              <a:t>13:15</a:t>
            </a:r>
            <a:r>
              <a:rPr lang="ja-JP" altLang="en-US" sz="2300" dirty="0">
                <a:solidFill>
                  <a:schemeClr val="tx2"/>
                </a:solidFill>
                <a:latin typeface="HG丸ｺﾞｼｯｸM-PRO" panose="020F0600000000000000" pitchFamily="50" charset="-128"/>
                <a:ea typeface="HG丸ｺﾞｼｯｸM-PRO" panose="020F0600000000000000" pitchFamily="50" charset="-128"/>
              </a:rPr>
              <a:t>：見学会概要説明</a:t>
            </a:r>
          </a:p>
          <a:p>
            <a:pPr marL="0" indent="0">
              <a:buNone/>
            </a:pPr>
            <a:r>
              <a:rPr lang="ja-JP" altLang="en-US" sz="2300" dirty="0">
                <a:solidFill>
                  <a:schemeClr val="tx2"/>
                </a:solidFill>
                <a:latin typeface="HG丸ｺﾞｼｯｸM-PRO" panose="020F0600000000000000" pitchFamily="50" charset="-128"/>
                <a:ea typeface="HG丸ｺﾞｼｯｸM-PRO" panose="020F0600000000000000" pitchFamily="50" charset="-128"/>
              </a:rPr>
              <a:t>・</a:t>
            </a:r>
            <a:r>
              <a:rPr lang="en-US" altLang="ja-JP" sz="2300" dirty="0">
                <a:solidFill>
                  <a:schemeClr val="tx2"/>
                </a:solidFill>
                <a:latin typeface="HG丸ｺﾞｼｯｸM-PRO" panose="020F0600000000000000" pitchFamily="50" charset="-128"/>
                <a:ea typeface="HG丸ｺﾞｼｯｸM-PRO" panose="020F0600000000000000" pitchFamily="50" charset="-128"/>
              </a:rPr>
              <a:t>13:15</a:t>
            </a:r>
            <a:r>
              <a:rPr lang="ja-JP" altLang="en-US" sz="2300" dirty="0">
                <a:solidFill>
                  <a:schemeClr val="tx2"/>
                </a:solidFill>
                <a:latin typeface="HG丸ｺﾞｼｯｸM-PRO" panose="020F0600000000000000" pitchFamily="50" charset="-128"/>
                <a:ea typeface="HG丸ｺﾞｼｯｸM-PRO" panose="020F0600000000000000" pitchFamily="50" charset="-128"/>
              </a:rPr>
              <a:t>～</a:t>
            </a:r>
            <a:r>
              <a:rPr lang="en-US" altLang="ja-JP" sz="2300" dirty="0">
                <a:solidFill>
                  <a:schemeClr val="tx2"/>
                </a:solidFill>
                <a:latin typeface="HG丸ｺﾞｼｯｸM-PRO" panose="020F0600000000000000" pitchFamily="50" charset="-128"/>
                <a:ea typeface="HG丸ｺﾞｼｯｸM-PRO" panose="020F0600000000000000" pitchFamily="50" charset="-128"/>
              </a:rPr>
              <a:t>14:15</a:t>
            </a:r>
            <a:r>
              <a:rPr lang="ja-JP" altLang="en-US" sz="2300" dirty="0">
                <a:solidFill>
                  <a:schemeClr val="tx2"/>
                </a:solidFill>
                <a:latin typeface="HG丸ｺﾞｼｯｸM-PRO" panose="020F0600000000000000" pitchFamily="50" charset="-128"/>
                <a:ea typeface="HG丸ｺﾞｼｯｸM-PRO" panose="020F0600000000000000" pitchFamily="50" charset="-128"/>
              </a:rPr>
              <a:t>：中新統地すべり災害現場見学</a:t>
            </a:r>
          </a:p>
          <a:p>
            <a:pPr marL="0" indent="0">
              <a:buNone/>
            </a:pPr>
            <a:r>
              <a:rPr lang="ja-JP" altLang="en-US" sz="2300" dirty="0">
                <a:solidFill>
                  <a:schemeClr val="tx2"/>
                </a:solidFill>
                <a:latin typeface="HG丸ｺﾞｼｯｸM-PRO" panose="020F0600000000000000" pitchFamily="50" charset="-128"/>
                <a:ea typeface="HG丸ｺﾞｼｯｸM-PRO" panose="020F0600000000000000" pitchFamily="50" charset="-128"/>
              </a:rPr>
              <a:t>・</a:t>
            </a:r>
            <a:r>
              <a:rPr lang="en-US" altLang="ja-JP" sz="2300" dirty="0">
                <a:solidFill>
                  <a:schemeClr val="tx2"/>
                </a:solidFill>
                <a:latin typeface="HG丸ｺﾞｼｯｸM-PRO" panose="020F0600000000000000" pitchFamily="50" charset="-128"/>
                <a:ea typeface="HG丸ｺﾞｼｯｸM-PRO" panose="020F0600000000000000" pitchFamily="50" charset="-128"/>
              </a:rPr>
              <a:t>14:15</a:t>
            </a:r>
            <a:r>
              <a:rPr lang="ja-JP" altLang="en-US" sz="2300" dirty="0">
                <a:solidFill>
                  <a:schemeClr val="tx2"/>
                </a:solidFill>
                <a:latin typeface="HG丸ｺﾞｼｯｸM-PRO" panose="020F0600000000000000" pitchFamily="50" charset="-128"/>
                <a:ea typeface="HG丸ｺﾞｼｯｸM-PRO" panose="020F0600000000000000" pitchFamily="50" charset="-128"/>
              </a:rPr>
              <a:t>～</a:t>
            </a:r>
            <a:r>
              <a:rPr lang="en-US" altLang="ja-JP" sz="2300" dirty="0">
                <a:solidFill>
                  <a:schemeClr val="tx2"/>
                </a:solidFill>
                <a:latin typeface="HG丸ｺﾞｼｯｸM-PRO" panose="020F0600000000000000" pitchFamily="50" charset="-128"/>
                <a:ea typeface="HG丸ｺﾞｼｯｸM-PRO" panose="020F0600000000000000" pitchFamily="50" charset="-128"/>
              </a:rPr>
              <a:t>15:00</a:t>
            </a:r>
            <a:r>
              <a:rPr lang="ja-JP" altLang="en-US" sz="2300" dirty="0">
                <a:solidFill>
                  <a:schemeClr val="tx2"/>
                </a:solidFill>
                <a:latin typeface="HG丸ｺﾞｼｯｸM-PRO" panose="020F0600000000000000" pitchFamily="50" charset="-128"/>
                <a:ea typeface="HG丸ｺﾞｼｯｸM-PRO" panose="020F0600000000000000" pitchFamily="50" charset="-128"/>
              </a:rPr>
              <a:t>：浅海性中新統砂岩、沖合の中新統泥岩見学</a:t>
            </a:r>
          </a:p>
          <a:p>
            <a:pPr marL="0" indent="0">
              <a:buNone/>
            </a:pPr>
            <a:r>
              <a:rPr lang="ja-JP" altLang="en-US" sz="2300" dirty="0">
                <a:solidFill>
                  <a:schemeClr val="tx2"/>
                </a:solidFill>
                <a:latin typeface="HG丸ｺﾞｼｯｸM-PRO" panose="020F0600000000000000" pitchFamily="50" charset="-128"/>
                <a:ea typeface="HG丸ｺﾞｼｯｸM-PRO" panose="020F0600000000000000" pitchFamily="50" charset="-128"/>
              </a:rPr>
              <a:t>・</a:t>
            </a:r>
            <a:r>
              <a:rPr lang="en-US" altLang="ja-JP" sz="2300" dirty="0">
                <a:solidFill>
                  <a:schemeClr val="tx2"/>
                </a:solidFill>
                <a:latin typeface="HG丸ｺﾞｼｯｸM-PRO" panose="020F0600000000000000" pitchFamily="50" charset="-128"/>
                <a:ea typeface="HG丸ｺﾞｼｯｸM-PRO" panose="020F0600000000000000" pitchFamily="50" charset="-128"/>
              </a:rPr>
              <a:t>15:00</a:t>
            </a:r>
            <a:r>
              <a:rPr lang="ja-JP" altLang="en-US" sz="2300" dirty="0">
                <a:solidFill>
                  <a:schemeClr val="tx2"/>
                </a:solidFill>
                <a:latin typeface="HG丸ｺﾞｼｯｸM-PRO" panose="020F0600000000000000" pitchFamily="50" charset="-128"/>
                <a:ea typeface="HG丸ｺﾞｼｯｸM-PRO" panose="020F0600000000000000" pitchFamily="50" charset="-128"/>
              </a:rPr>
              <a:t>～</a:t>
            </a:r>
            <a:r>
              <a:rPr lang="en-US" altLang="ja-JP" sz="2300" dirty="0">
                <a:solidFill>
                  <a:schemeClr val="tx2"/>
                </a:solidFill>
                <a:latin typeface="HG丸ｺﾞｼｯｸM-PRO" panose="020F0600000000000000" pitchFamily="50" charset="-128"/>
                <a:ea typeface="HG丸ｺﾞｼｯｸM-PRO" panose="020F0600000000000000" pitchFamily="50" charset="-128"/>
              </a:rPr>
              <a:t>15:30</a:t>
            </a:r>
            <a:r>
              <a:rPr lang="ja-JP" altLang="en-US" sz="2300" dirty="0">
                <a:solidFill>
                  <a:schemeClr val="tx2"/>
                </a:solidFill>
                <a:latin typeface="HG丸ｺﾞｼｯｸM-PRO" panose="020F0600000000000000" pitchFamily="50" charset="-128"/>
                <a:ea typeface="HG丸ｺﾞｼｯｸM-PRO" panose="020F0600000000000000" pitchFamily="50" charset="-128"/>
              </a:rPr>
              <a:t>：中新統砂岩に貫入する中新世後期の弥高山　　</a:t>
            </a:r>
            <a:endParaRPr lang="en-US" altLang="ja-JP" sz="23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r>
              <a:rPr lang="ja-JP" altLang="en-US" sz="2300" dirty="0">
                <a:solidFill>
                  <a:schemeClr val="tx2"/>
                </a:solidFill>
                <a:latin typeface="HG丸ｺﾞｼｯｸM-PRO" panose="020F0600000000000000" pitchFamily="50" charset="-128"/>
                <a:ea typeface="HG丸ｺﾞｼｯｸM-PRO" panose="020F0600000000000000" pitchFamily="50" charset="-128"/>
              </a:rPr>
              <a:t>　　　　　　　　　 玄武岩見学</a:t>
            </a:r>
          </a:p>
          <a:p>
            <a:pPr marL="0" indent="0">
              <a:buNone/>
            </a:pPr>
            <a:endParaRPr lang="ja-JP" altLang="ja-JP" sz="23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lang="ja-JP" altLang="ja-JP" sz="2300" dirty="0">
              <a:solidFill>
                <a:schemeClr val="tx2"/>
              </a:solidFill>
              <a:latin typeface="HG丸ｺﾞｼｯｸM-PRO" panose="020F0600000000000000" pitchFamily="50" charset="-128"/>
              <a:ea typeface="HG丸ｺﾞｼｯｸM-PRO" panose="020F0600000000000000" pitchFamily="50" charset="-128"/>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5DA7BEB6-1FE5-4B6F-81D5-175F1D4B3BC6}" type="slidenum">
              <a:rPr kumimoji="1" lang="ja-JP" altLang="en-US" smtClean="0"/>
              <a:t>9</a:t>
            </a:fld>
            <a:endParaRPr kumimoji="1" lang="ja-JP" altLang="en-US"/>
          </a:p>
        </p:txBody>
      </p:sp>
    </p:spTree>
    <p:extLst>
      <p:ext uri="{BB962C8B-B14F-4D97-AF65-F5344CB8AC3E}">
        <p14:creationId xmlns:p14="http://schemas.microsoft.com/office/powerpoint/2010/main" val="39738990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1369</Words>
  <Application>Microsoft Office PowerPoint</Application>
  <PresentationFormat>画面に合わせる (4:3)</PresentationFormat>
  <Paragraphs>207</Paragraphs>
  <Slides>14</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HG丸ｺﾞｼｯｸM-PRO</vt:lpstr>
      <vt:lpstr>游明朝</vt:lpstr>
      <vt:lpstr>Arial</vt:lpstr>
      <vt:lpstr>Calibri</vt:lpstr>
      <vt:lpstr>Office ​​テーマ</vt:lpstr>
      <vt:lpstr>2020年度 岡山地域セミナー活動報告</vt:lpstr>
      <vt:lpstr>1.　2020年度　岡山地域セミナー幹事（23名）</vt:lpstr>
      <vt:lpstr>2.　2020年度のセミナー活動(1)</vt:lpstr>
      <vt:lpstr>2.　2020年度のセミナー活動(2)</vt:lpstr>
      <vt:lpstr>2.　2020年度のセミナー活動(3)</vt:lpstr>
      <vt:lpstr>第1回　岡山地域セミナー</vt:lpstr>
      <vt:lpstr>PowerPoint プレゼンテーション</vt:lpstr>
      <vt:lpstr>第2回　岡山地域セミナー</vt:lpstr>
      <vt:lpstr>第３回　岡山地域セミナー（１）</vt:lpstr>
      <vt:lpstr>第３回　岡山地域セミナー（２）見学状況</vt:lpstr>
      <vt:lpstr>第４回　岡山地域セミナー</vt:lpstr>
      <vt:lpstr>第５回　岡山地域セミナー</vt:lpstr>
      <vt:lpstr>２０2１年度岡山地域セミナー幹事</vt:lpstr>
      <vt:lpstr>２０2１年度岡山地域セミナー活動予定</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2018年度 岡山地域セミナー活動報告</dc:title>
  <dc:creator>kashiwazaki</dc:creator>
  <cp:lastModifiedBy>根本 雅夫</cp:lastModifiedBy>
  <cp:revision>87</cp:revision>
  <cp:lastPrinted>2020-04-01T23:16:54Z</cp:lastPrinted>
  <dcterms:created xsi:type="dcterms:W3CDTF">2019-03-06T02:29:23Z</dcterms:created>
  <dcterms:modified xsi:type="dcterms:W3CDTF">2021-02-17T05:28:06Z</dcterms:modified>
</cp:coreProperties>
</file>